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media1.gif" ContentType="video/unknown"/>
  <Override PartName="/ppt/media/media2.gif" ContentType="video/unknown"/>
  <Override PartName="/ppt/media/media3.gif" ContentType="video/unknown"/>
  <Override PartName="/ppt/media/media4.gif" ContentType="video/unknown"/>
  <Override PartName="/ppt/media/media5.gif" ContentType="video/unknown"/>
  <Override PartName="/ppt/media/media6.gif" ContentType="video/unknown"/>
  <Override PartName="/ppt/media/media7.gif" ContentType="video/unknown"/>
  <Override PartName="/ppt/media/media8.gif" ContentType="video/unknown"/>
  <Override PartName="/ppt/media/media9.gif" ContentType="video/unknown"/>
  <Override PartName="/ppt/media/media10.gif" ContentType="video/unknown"/>
  <Override PartName="/ppt/media/media11.gif" ContentType="video/unknown"/>
  <Override PartName="/ppt/media/media12.gif" ContentType="video/unknown"/>
  <Override PartName="/ppt/media/media13.gif" ContentType="video/unknown"/>
  <Override PartName="/ppt/media/media14.gif" ContentType="video/unknown"/>
  <Override PartName="/ppt/media/media15.gif" ContentType="video/unknown"/>
  <Override PartName="/ppt/media/media16.gif" ContentType="video/unknown"/>
  <Override PartName="/ppt/media/media17.gif" ContentType="video/unknown"/>
  <Override PartName="/ppt/media/media18.gif" ContentType="video/unknown"/>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lvl1pPr algn="ctr" defTabSz="584200">
      <a:defRPr b="1" sz="2000">
        <a:latin typeface="Arial"/>
        <a:ea typeface="Arial"/>
        <a:cs typeface="Arial"/>
        <a:sym typeface="Arial"/>
      </a:defRPr>
    </a:lvl1pPr>
    <a:lvl2pPr indent="228600" algn="ctr" defTabSz="584200">
      <a:defRPr b="1" sz="2000">
        <a:latin typeface="Arial"/>
        <a:ea typeface="Arial"/>
        <a:cs typeface="Arial"/>
        <a:sym typeface="Arial"/>
      </a:defRPr>
    </a:lvl2pPr>
    <a:lvl3pPr indent="457200" algn="ctr" defTabSz="584200">
      <a:defRPr b="1" sz="2000">
        <a:latin typeface="Arial"/>
        <a:ea typeface="Arial"/>
        <a:cs typeface="Arial"/>
        <a:sym typeface="Arial"/>
      </a:defRPr>
    </a:lvl3pPr>
    <a:lvl4pPr indent="685800" algn="ctr" defTabSz="584200">
      <a:defRPr b="1" sz="2000">
        <a:latin typeface="Arial"/>
        <a:ea typeface="Arial"/>
        <a:cs typeface="Arial"/>
        <a:sym typeface="Arial"/>
      </a:defRPr>
    </a:lvl4pPr>
    <a:lvl5pPr indent="914400" algn="ctr" defTabSz="584200">
      <a:defRPr b="1" sz="2000">
        <a:latin typeface="Arial"/>
        <a:ea typeface="Arial"/>
        <a:cs typeface="Arial"/>
        <a:sym typeface="Arial"/>
      </a:defRPr>
    </a:lvl5pPr>
    <a:lvl6pPr indent="1143000" algn="ctr" defTabSz="584200">
      <a:defRPr b="1" sz="2000">
        <a:latin typeface="Arial"/>
        <a:ea typeface="Arial"/>
        <a:cs typeface="Arial"/>
        <a:sym typeface="Arial"/>
      </a:defRPr>
    </a:lvl6pPr>
    <a:lvl7pPr indent="1371600" algn="ctr" defTabSz="584200">
      <a:defRPr b="1" sz="2000">
        <a:latin typeface="Arial"/>
        <a:ea typeface="Arial"/>
        <a:cs typeface="Arial"/>
        <a:sym typeface="Arial"/>
      </a:defRPr>
    </a:lvl7pPr>
    <a:lvl8pPr indent="1600200" algn="ctr" defTabSz="584200">
      <a:defRPr b="1" sz="2000">
        <a:latin typeface="Arial"/>
        <a:ea typeface="Arial"/>
        <a:cs typeface="Arial"/>
        <a:sym typeface="Arial"/>
      </a:defRPr>
    </a:lvl8pPr>
    <a:lvl9pPr indent="1828800" algn="ctr" defTabSz="584200">
      <a:defRPr b="1" sz="2000">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lvl="0"/>
          </a:p>
        </p:txBody>
      </p:sp>
      <p:sp>
        <p:nvSpPr>
          <p:cNvPr id="33" name="Shape 3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 name="Shape 40"/>
          <p:cNvSpPr/>
          <p:nvPr>
            <p:ph type="sldImg"/>
          </p:nvPr>
        </p:nvSpPr>
        <p:spPr>
          <a:prstGeom prst="rect">
            <a:avLst/>
          </a:prstGeom>
        </p:spPr>
        <p:txBody>
          <a:bodyPr/>
          <a:lstStyle/>
          <a:p>
            <a:pPr lvl="0"/>
          </a:p>
        </p:txBody>
      </p:sp>
      <p:sp>
        <p:nvSpPr>
          <p:cNvPr id="41" name="Shape 41"/>
          <p:cNvSpPr/>
          <p:nvPr>
            <p:ph type="body" sz="quarter" idx="1"/>
          </p:nvPr>
        </p:nvSpPr>
        <p:spPr>
          <a:prstGeom prst="rect">
            <a:avLst/>
          </a:prstGeom>
        </p:spPr>
        <p:txBody>
          <a:bodyPr/>
          <a:lstStyle/>
          <a:p>
            <a:pPr lvl="0">
              <a:defRPr sz="1800"/>
            </a:pPr>
            <a:r>
              <a:rPr sz="2000"/>
              <a:t>30min!</a:t>
            </a:r>
            <a:endParaRPr sz="2000"/>
          </a:p>
          <a:p>
            <a:pPr lvl="0">
              <a:defRPr sz="1800"/>
            </a:pPr>
            <a:endParaRPr sz="2000"/>
          </a:p>
          <a:p>
            <a:pPr lvl="0">
              <a:defRPr sz="1800"/>
            </a:pPr>
            <a:r>
              <a:rPr sz="2000"/>
              <a:t>I would be happy to have your thoughts</a:t>
            </a:r>
            <a:endParaRPr sz="2000"/>
          </a:p>
          <a:p>
            <a:pPr lvl="0">
              <a:defRPr sz="1800"/>
            </a:pPr>
            <a:endParaRPr sz="2000"/>
          </a:p>
          <a:p>
            <a:pPr lvl="0">
              <a:defRPr sz="1800"/>
            </a:pPr>
            <a:r>
              <a:rPr sz="2000"/>
              <a:t>INRIA: driving force in machine-learning innovation in academia</a:t>
            </a:r>
            <a:endParaRPr sz="2000"/>
          </a:p>
          <a:p>
            <a:pPr lvl="0">
              <a:defRPr sz="1800"/>
            </a:pPr>
            <a:endParaRPr sz="2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lvl="0"/>
          </a:p>
        </p:txBody>
      </p:sp>
      <p:sp>
        <p:nvSpPr>
          <p:cNvPr id="111" name="Shape 111"/>
          <p:cNvSpPr/>
          <p:nvPr>
            <p:ph type="body" sz="quarter" idx="1"/>
          </p:nvPr>
        </p:nvSpPr>
        <p:spPr>
          <a:prstGeom prst="rect">
            <a:avLst/>
          </a:prstGeom>
        </p:spPr>
        <p:txBody>
          <a:bodyPr/>
          <a:lstStyle/>
          <a:p>
            <a:pPr lvl="0">
              <a:defRPr sz="1800"/>
            </a:pPr>
            <a:r>
              <a:rPr sz="2400"/>
              <a:t>If we only know how much each network is involved in the task, without having any direct access to voxel-wise activity in the brain.</a:t>
            </a:r>
            <a:endParaRPr sz="2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Shape 115"/>
          <p:cNvSpPr/>
          <p:nvPr>
            <p:ph type="sldImg"/>
          </p:nvPr>
        </p:nvSpPr>
        <p:spPr>
          <a:prstGeom prst="rect">
            <a:avLst/>
          </a:prstGeom>
        </p:spPr>
        <p:txBody>
          <a:bodyPr/>
          <a:lstStyle/>
          <a:p>
            <a:pPr lvl="0"/>
          </a:p>
        </p:txBody>
      </p:sp>
      <p:sp>
        <p:nvSpPr>
          <p:cNvPr id="116" name="Shape 116"/>
          <p:cNvSpPr/>
          <p:nvPr>
            <p:ph type="body" sz="quarter" idx="1"/>
          </p:nvPr>
        </p:nvSpPr>
        <p:spPr>
          <a:prstGeom prst="rect">
            <a:avLst/>
          </a:prstGeom>
        </p:spPr>
        <p:txBody>
          <a:bodyPr/>
          <a:lstStyle/>
          <a:p>
            <a:pPr lvl="0">
              <a:defRPr sz="1800"/>
            </a:pPr>
            <a:r>
              <a:rPr sz="2400"/>
              <a:t>reassuring face validity</a:t>
            </a:r>
            <a:endParaRPr sz="2400"/>
          </a:p>
          <a:p>
            <a:pPr lvl="0">
              <a:defRPr sz="1800"/>
            </a:pPr>
            <a:r>
              <a:rPr sz="2400"/>
              <a:t>-&gt; models do not capture arbitrary features, but they show generalization properties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lvl="0"/>
          </a:p>
        </p:txBody>
      </p:sp>
      <p:sp>
        <p:nvSpPr>
          <p:cNvPr id="121" name="Shape 121"/>
          <p:cNvSpPr/>
          <p:nvPr>
            <p:ph type="body" sz="quarter" idx="1"/>
          </p:nvPr>
        </p:nvSpPr>
        <p:spPr>
          <a:prstGeom prst="rect">
            <a:avLst/>
          </a:prstGeom>
        </p:spPr>
        <p:txBody>
          <a:bodyPr/>
          <a:lstStyle/>
          <a:p>
            <a:pPr lvl="0">
              <a:defRPr sz="1800"/>
            </a:pPr>
            <a:r>
              <a:rPr sz="2400"/>
              <a:t>line: network implication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lvl="0"/>
          </a:p>
        </p:txBody>
      </p:sp>
      <p:sp>
        <p:nvSpPr>
          <p:cNvPr id="126" name="Shape 126"/>
          <p:cNvSpPr/>
          <p:nvPr>
            <p:ph type="body" sz="quarter" idx="1"/>
          </p:nvPr>
        </p:nvSpPr>
        <p:spPr>
          <a:prstGeom prst="rect">
            <a:avLst/>
          </a:prstGeom>
        </p:spPr>
        <p:txBody>
          <a:bodyPr/>
          <a:lstStyle/>
          <a:p>
            <a:pPr lvl="0">
              <a:defRPr sz="1800"/>
            </a:pPr>
            <a:r>
              <a:rPr sz="2400"/>
              <a:t>What is better: If we divide the brain into overlapping networks and observe those?</a:t>
            </a:r>
            <a:endParaRPr sz="2400"/>
          </a:p>
          <a:p>
            <a:pPr lvl="0">
              <a:defRPr sz="1800"/>
            </a:pPr>
            <a:r>
              <a:rPr sz="2400"/>
              <a:t>Or if we divide the brain into non-overlapping regions and observe those?</a:t>
            </a:r>
            <a:endParaRPr sz="2400"/>
          </a:p>
          <a:p>
            <a:pPr lvl="0">
              <a:defRPr sz="1800"/>
            </a:pPr>
            <a:r>
              <a:rPr sz="2400"/>
              <a:t>-&gt; Choosing between functional integration and functional specialization in fMRI interpretation, integration might be more important.</a:t>
            </a:r>
            <a:endParaRPr sz="2400"/>
          </a:p>
          <a:p>
            <a:pPr lvl="0">
              <a:defRPr sz="1800"/>
            </a:pPr>
            <a:r>
              <a:rPr sz="2400"/>
              <a:t>„You might be on the safer side if you go for integration.“</a:t>
            </a:r>
            <a:endParaRPr sz="2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lvl="0"/>
          </a:p>
        </p:txBody>
      </p:sp>
      <p:sp>
        <p:nvSpPr>
          <p:cNvPr id="206" name="Shape 206"/>
          <p:cNvSpPr/>
          <p:nvPr>
            <p:ph type="body" sz="quarter" idx="1"/>
          </p:nvPr>
        </p:nvSpPr>
        <p:spPr>
          <a:prstGeom prst="rect">
            <a:avLst/>
          </a:prstGeom>
        </p:spPr>
        <p:txBody>
          <a:bodyPr/>
          <a:lstStyle/>
          <a:p>
            <a:pPr lvl="0">
              <a:defRPr sz="1800"/>
            </a:pPr>
            <a:r>
              <a:rPr sz="2400"/>
              <a:t>Conclusio:</a:t>
            </a:r>
            <a:endParaRPr sz="2400"/>
          </a:p>
          <a:p>
            <a:pPr lvl="0">
              <a:defRPr sz="1800"/>
            </a:pPr>
            <a:r>
              <a:rPr sz="2400"/>
              <a:t>a) fMRI activity can be explained by changes in network units</a:t>
            </a:r>
            <a:endParaRPr sz="2400"/>
          </a:p>
          <a:p>
            <a:pPr lvl="0">
              <a:defRPr sz="1800"/>
            </a:pPr>
            <a:r>
              <a:rPr sz="2400"/>
              <a:t>b) we can quantify and predict</a:t>
            </a:r>
            <a:endParaRPr sz="2400"/>
          </a:p>
          <a:p>
            <a:pPr lvl="0">
              <a:defRPr sz="1800"/>
            </a:pPr>
            <a:r>
              <a:rPr sz="2400"/>
              <a:t>c) new access to neural correlates of cognitive processes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lvl="0"/>
          </a:p>
        </p:txBody>
      </p:sp>
      <p:sp>
        <p:nvSpPr>
          <p:cNvPr id="220" name="Shape 220"/>
          <p:cNvSpPr/>
          <p:nvPr>
            <p:ph type="body" sz="quarter" idx="1"/>
          </p:nvPr>
        </p:nvSpPr>
        <p:spPr>
          <a:prstGeom prst="rect">
            <a:avLst/>
          </a:prstGeom>
        </p:spPr>
        <p:txBody>
          <a:bodyPr/>
          <a:lstStyle/>
          <a:p>
            <a:pPr lvl="0">
              <a:defRPr sz="1800"/>
            </a:pPr>
            <a:r>
              <a:rPr sz="2400"/>
              <a:t>The ever-increasing size of modern data sets combined with the difficulty of ob- taining label information has made semi-supervised learning one of the problems of significant practical importance in modern data analysis.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lvl="0"/>
          </a:p>
        </p:txBody>
      </p:sp>
      <p:sp>
        <p:nvSpPr>
          <p:cNvPr id="226" name="Shape 226"/>
          <p:cNvSpPr/>
          <p:nvPr>
            <p:ph type="body" sz="quarter" idx="1"/>
          </p:nvPr>
        </p:nvSpPr>
        <p:spPr>
          <a:prstGeom prst="rect">
            <a:avLst/>
          </a:prstGeom>
        </p:spPr>
        <p:txBody>
          <a:bodyPr/>
          <a:lstStyle>
            <a:lvl1pPr>
              <a:lnSpc>
                <a:spcPct val="100000"/>
              </a:lnSpc>
              <a:defRPr sz="2200">
                <a:latin typeface="Lucida Grande"/>
                <a:ea typeface="Lucida Grande"/>
                <a:cs typeface="Lucida Grande"/>
                <a:sym typeface="Lucida Grande"/>
              </a:defRPr>
            </a:lvl1pPr>
          </a:lstStyle>
          <a:p>
            <a:pPr lvl="0">
              <a:defRPr sz="1800"/>
            </a:pPr>
            <a:r>
              <a:rPr sz="2200"/>
              <a:t>The model performs better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lvl="0"/>
          </a:p>
        </p:txBody>
      </p:sp>
      <p:sp>
        <p:nvSpPr>
          <p:cNvPr id="232" name="Shape 232"/>
          <p:cNvSpPr/>
          <p:nvPr>
            <p:ph type="body" sz="quarter" idx="1"/>
          </p:nvPr>
        </p:nvSpPr>
        <p:spPr>
          <a:prstGeom prst="rect">
            <a:avLst/>
          </a:prstGeom>
        </p:spPr>
        <p:txBody>
          <a:bodyPr/>
          <a:lstStyle/>
          <a:p>
            <a:pPr lvl="0">
              <a:defRPr sz="1800"/>
            </a:pPr>
            <a:r>
              <a:rPr sz="2400"/>
              <a:t>Brain function in experimental paradigms.</a:t>
            </a:r>
            <a:endParaRPr sz="2400"/>
          </a:p>
          <a:p>
            <a:pPr lvl="0">
              <a:defRPr sz="1800"/>
            </a:pPr>
            <a:r>
              <a:rPr sz="2400"/>
              <a:t>Just reanalyze existing data.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lvl="0"/>
          </a:p>
        </p:txBody>
      </p:sp>
      <p:sp>
        <p:nvSpPr>
          <p:cNvPr id="238" name="Shape 238"/>
          <p:cNvSpPr/>
          <p:nvPr>
            <p:ph type="body" sz="quarter" idx="1"/>
          </p:nvPr>
        </p:nvSpPr>
        <p:spPr>
          <a:prstGeom prst="rect">
            <a:avLst/>
          </a:prstGeom>
        </p:spPr>
        <p:txBody>
          <a:bodyPr/>
          <a:lstStyle/>
          <a:p>
            <a:pPr lvl="0">
              <a:defRPr sz="1800"/>
            </a:pPr>
            <a:r>
              <a:rPr sz="2400"/>
              <a:t>Brain structure.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lvl="0"/>
          </a:p>
        </p:txBody>
      </p:sp>
      <p:sp>
        <p:nvSpPr>
          <p:cNvPr id="245" name="Shape 245"/>
          <p:cNvSpPr/>
          <p:nvPr>
            <p:ph type="body" sz="quarter" idx="1"/>
          </p:nvPr>
        </p:nvSpPr>
        <p:spPr>
          <a:prstGeom prst="rect">
            <a:avLst/>
          </a:prstGeom>
        </p:spPr>
        <p:txBody>
          <a:bodyPr/>
          <a:lstStyle/>
          <a:p>
            <a:pPr lvl="0">
              <a:lnSpc>
                <a:spcPct val="100000"/>
              </a:lnSpc>
              <a:defRPr sz="1800"/>
            </a:pPr>
            <a:r>
              <a:rPr sz="2200">
                <a:latin typeface="Lucida Grande"/>
                <a:ea typeface="Lucida Grande"/>
                <a:cs typeface="Lucida Grande"/>
                <a:sym typeface="Lucida Grande"/>
              </a:rPr>
              <a:t>The model is more interpretable!</a:t>
            </a:r>
            <a:endParaRPr sz="2200">
              <a:latin typeface="Lucida Grande"/>
              <a:ea typeface="Lucida Grande"/>
              <a:cs typeface="Lucida Grande"/>
              <a:sym typeface="Lucida Grande"/>
            </a:endParaRPr>
          </a:p>
          <a:p>
            <a:pPr lvl="0">
              <a:lnSpc>
                <a:spcPct val="100000"/>
              </a:lnSpc>
              <a:defRPr sz="1800"/>
            </a:pPr>
            <a:endParaRPr sz="2200">
              <a:latin typeface="Lucida Grande"/>
              <a:ea typeface="Lucida Grande"/>
              <a:cs typeface="Lucida Grande"/>
              <a:sym typeface="Lucida Grande"/>
            </a:endParaRPr>
          </a:p>
          <a:p>
            <a:pPr lvl="0">
              <a:lnSpc>
                <a:spcPct val="100000"/>
              </a:lnSpc>
              <a:defRPr sz="1800"/>
            </a:pPr>
            <a:r>
              <a:rPr sz="2200">
                <a:latin typeface="Lucida Grande"/>
                <a:ea typeface="Lucida Grande"/>
                <a:cs typeface="Lucida Grande"/>
                <a:sym typeface="Lucida Grande"/>
              </a:rPr>
              <a:t>Plain-vanilla…state-of-the-art…off-the-shelf…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sldImg"/>
          </p:nvPr>
        </p:nvSpPr>
        <p:spPr>
          <a:prstGeom prst="rect">
            <a:avLst/>
          </a:prstGeom>
        </p:spPr>
        <p:txBody>
          <a:bodyPr/>
          <a:lstStyle/>
          <a:p>
            <a:pPr lvl="0"/>
          </a:p>
        </p:txBody>
      </p:sp>
      <p:sp>
        <p:nvSpPr>
          <p:cNvPr id="57" name="Shape 57"/>
          <p:cNvSpPr/>
          <p:nvPr>
            <p:ph type="body" sz="quarter" idx="1"/>
          </p:nvPr>
        </p:nvSpPr>
        <p:spPr>
          <a:prstGeom prst="rect">
            <a:avLst/>
          </a:prstGeom>
        </p:spPr>
        <p:txBody>
          <a:bodyPr/>
          <a:lstStyle/>
          <a:p>
            <a:pPr lvl="0">
              <a:defRPr sz="1800"/>
            </a:pPr>
            <a:r>
              <a:rPr sz="2400"/>
              <a:t>One of the hot topics in datascience appears to be: how to actually define „data science.“ There were tree different approaches that came to my mind.</a:t>
            </a:r>
            <a:endParaRPr sz="2400"/>
          </a:p>
          <a:p>
            <a:pPr lvl="0">
              <a:defRPr sz="1800"/>
            </a:pPr>
            <a:endParaRPr sz="2400"/>
          </a:p>
          <a:p>
            <a:pPr lvl="0">
              <a:defRPr sz="1800"/>
            </a:pPr>
            <a:r>
              <a:rPr sz="2400"/>
              <a:t>Nowdays, increase in granularity (Jordan)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lvl="0"/>
          </a:p>
        </p:txBody>
      </p:sp>
      <p:sp>
        <p:nvSpPr>
          <p:cNvPr id="257" name="Shape 257"/>
          <p:cNvSpPr/>
          <p:nvPr>
            <p:ph type="body" sz="quarter" idx="1"/>
          </p:nvPr>
        </p:nvSpPr>
        <p:spPr>
          <a:prstGeom prst="rect">
            <a:avLst/>
          </a:prstGeom>
        </p:spPr>
        <p:txBody>
          <a:bodyPr/>
          <a:lstStyle/>
          <a:p>
            <a:pPr lvl="0">
              <a:defRPr sz="1800"/>
            </a:pPr>
            <a:r>
              <a:rPr sz="2400"/>
              <a:t>This sparsity pattern obeys the following equivalent rules: (i) if a node is selected, the same goes for all its ancestors. (ii) if a node is not selected, then its descendant are not selected.</a:t>
            </a:r>
            <a:endParaRPr sz="2400"/>
          </a:p>
          <a:p>
            <a:pPr lvl="0">
              <a:defRPr sz="1800"/>
            </a:pPr>
            <a:endParaRPr sz="2400"/>
          </a:p>
          <a:p>
            <a:pPr lvl="0">
              <a:defRPr sz="1800"/>
            </a:pPr>
            <a:r>
              <a:rPr sz="2400"/>
              <a:t>From what I know, not many well curated implementation at the moment.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lvl="0"/>
          </a:p>
        </p:txBody>
      </p:sp>
      <p:sp>
        <p:nvSpPr>
          <p:cNvPr id="265" name="Shape 265"/>
          <p:cNvSpPr/>
          <p:nvPr>
            <p:ph type="body" sz="quarter" idx="1"/>
          </p:nvPr>
        </p:nvSpPr>
        <p:spPr>
          <a:prstGeom prst="rect">
            <a:avLst/>
          </a:prstGeom>
        </p:spPr>
        <p:txBody>
          <a:bodyPr/>
          <a:lstStyle/>
          <a:p>
            <a:pPr lvl="0">
              <a:defRPr sz="1800"/>
            </a:pPr>
            <a:r>
              <a:rPr sz="2400"/>
              <a:t>Brain connectivity.</a:t>
            </a:r>
            <a:endParaRPr sz="2400"/>
          </a:p>
          <a:p>
            <a:pPr lvl="0">
              <a:defRPr sz="1800"/>
            </a:pPr>
            <a:r>
              <a:rPr sz="2400"/>
              <a:t>NIlearn version of the SPM glass brain.</a:t>
            </a:r>
            <a:endParaRPr sz="2400"/>
          </a:p>
          <a:p>
            <a:pPr lvl="0">
              <a:defRPr sz="1800"/>
            </a:pPr>
            <a:r>
              <a:rPr sz="2400"/>
              <a:t>Successfully address the curse of dimensionality by…</a:t>
            </a:r>
            <a:endParaRPr sz="2400"/>
          </a:p>
          <a:p>
            <a:pPr lvl="0">
              <a:defRPr sz="1800"/>
            </a:pPr>
            <a:endParaRPr sz="2400"/>
          </a:p>
          <a:p>
            <a:pPr lvl="0">
              <a:defRPr sz="1800"/>
            </a:pPr>
            <a:r>
              <a:rPr sz="2400"/>
              <a:t>Supervised algorithms approach this problem by learning features which transform the data into a space where different classes are linearly separable. However this often comes at the cost of discarding other variations such as style or pose that may be important for more general tasks.</a:t>
            </a:r>
            <a:endParaRPr sz="2400"/>
          </a:p>
          <a:p>
            <a:pPr lvl="0">
              <a:defRPr sz="1800"/>
            </a:pPr>
            <a:r>
              <a:rPr sz="2400"/>
              <a:t>class-irrelevant aspects</a:t>
            </a:r>
            <a:endParaRPr sz="2400"/>
          </a:p>
          <a:p>
            <a:pPr lvl="0">
              <a:defRPr sz="1800"/>
            </a:pPr>
            <a:endParaRPr sz="2400"/>
          </a:p>
          <a:p>
            <a:pPr lvl="0">
              <a:defRPr sz="1800"/>
            </a:pPr>
            <a:r>
              <a:rPr sz="2400"/>
              <a:t>The first set (observed variables) is used in a discriminative task and during reconstruction. The second set (latent variables) is used only for reconstruction. To promote disentangling of representations in an autoencoder, we add two additional costs to the network. The first is a discriminative cost on the observed variables. The second is a novel cross-covariance penalty (XCov) between the observed and latent variables across a batch of data. This penalty prevents latent variables from encoding input variations due to class label. [17] proposed a similar penalty over terms in the product between the Jacobians of observed and latent variables with respect to the input. In our penalty, the variables which represent class assignment are separated from those which are encoding other factors of variations in the data.</a:t>
            </a:r>
            <a:endParaRPr sz="2400"/>
          </a:p>
          <a:p>
            <a:pPr lvl="0">
              <a:defRPr sz="1800"/>
            </a:pPr>
            <a:endParaRPr sz="2400"/>
          </a:p>
          <a:p>
            <a:pPr lvl="0">
              <a:defRPr sz="1800"/>
            </a:pPr>
            <a:endParaRPr sz="2400"/>
          </a:p>
          <a:p>
            <a:pPr lvl="0">
              <a:defRPr sz="1800"/>
            </a:pPr>
            <a:r>
              <a:rPr sz="2400"/>
              <a:t>Given an input x ∈ RD and its corresponding class label y ∈ RL for a dataset D, we consider the class label to be a high-level representation of its corresponding input.</a:t>
            </a:r>
            <a:endParaRPr sz="2400"/>
          </a:p>
          <a:p>
            <a:pPr lvl="0">
              <a:defRPr sz="1800"/>
            </a:pPr>
            <a:endParaRPr sz="2400"/>
          </a:p>
          <a:p>
            <a:pPr lvl="0">
              <a:defRPr sz="1800"/>
            </a:pPr>
            <a:endParaRPr sz="2400"/>
          </a:p>
          <a:p>
            <a:pPr lvl="0">
              <a:defRPr sz="1800"/>
            </a:pPr>
            <a:r>
              <a:rPr sz="2400"/>
              <a:t>The first term is a typical reconstruction cost (squared error) for an autoencoder. The second term is a standard supervised cost (cross-entropy).</a:t>
            </a:r>
            <a:endParaRPr sz="2400"/>
          </a:p>
          <a:p>
            <a:pPr lvl="0">
              <a:defRPr sz="1800"/>
            </a:pPr>
            <a:endParaRPr sz="2400"/>
          </a:p>
          <a:p>
            <a:pPr lvl="0">
              <a:defRPr sz="1800"/>
            </a:pPr>
            <a:r>
              <a:rPr sz="2400"/>
              <a:t>For our experiments, we had categorical observed variables so we parametrized them as one-hot vectors and compute yˆ = softmax(Wyˆh2 + byˆ).</a:t>
            </a:r>
            <a:endParaRPr sz="2400"/>
          </a:p>
          <a:p>
            <a:pPr lvl="0">
              <a:defRPr sz="1800"/>
            </a:pPr>
            <a:endParaRPr sz="2400"/>
          </a:p>
          <a:p>
            <a:pPr lvl="0">
              <a:defRPr sz="1800"/>
            </a:pPr>
            <a:r>
              <a:rPr sz="2400"/>
              <a:t>The XCov penalty to disentangle yˆ and z is simply a sum-squared cross-covariance penalty between  ̄ ̄</a:t>
            </a:r>
            <a:endParaRPr sz="2400"/>
          </a:p>
          <a:p>
            <a:pPr lvl="0">
              <a:defRPr sz="1800"/>
            </a:pPr>
            <a:r>
              <a:rPr sz="2400"/>
              <a:t>the activations across samples in a batch of size N where yˆi and zˆj denote means over examples.</a:t>
            </a:r>
            <a:endParaRPr sz="2400"/>
          </a:p>
          <a:p>
            <a:pPr lvl="0">
              <a:defRPr sz="1800"/>
            </a:pPr>
            <a:endParaRPr sz="2400"/>
          </a:p>
          <a:p>
            <a:pPr lvl="0">
              <a:defRPr sz="1800"/>
            </a:pPr>
            <a:r>
              <a:rPr sz="2400"/>
              <a:t>With the addition of a supervised cost and an unsupervised cross-covariance penalty, an autoen- coder can learn to disentangle various transformations using standard feedforward neural network</a:t>
            </a:r>
            <a:endParaRPr sz="2400"/>
          </a:p>
          <a:p>
            <a:pPr lvl="0">
              <a:defRPr sz="1800"/>
            </a:pPr>
            <a:endParaRPr sz="2400"/>
          </a:p>
          <a:p>
            <a:pPr lvl="0">
              <a:defRPr sz="1800"/>
            </a:pPr>
            <a:r>
              <a:rPr sz="2400"/>
              <a:t>This has many potential applications in exploratory data analysis and signal denoising.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lvl="0"/>
          </a:p>
        </p:txBody>
      </p:sp>
      <p:sp>
        <p:nvSpPr>
          <p:cNvPr id="284" name="Shape 284"/>
          <p:cNvSpPr/>
          <p:nvPr>
            <p:ph type="body" sz="quarter" idx="1"/>
          </p:nvPr>
        </p:nvSpPr>
        <p:spPr>
          <a:prstGeom prst="rect">
            <a:avLst/>
          </a:prstGeom>
        </p:spPr>
        <p:txBody>
          <a:bodyPr/>
          <a:lstStyle/>
          <a:p>
            <a:pPr lvl="0">
              <a:defRPr sz="1800"/>
            </a:pPr>
            <a:r>
              <a:rPr sz="2400"/>
              <a:t>ols_n_latents2_n_hidden100_n_input79941_bs128_n_samples511_lr0.001000_l1=0.00_l2=0.10</a:t>
            </a:r>
            <a:endParaRPr sz="2400"/>
          </a:p>
          <a:p>
            <a:pPr lvl="0">
              <a:defRPr sz="1800"/>
            </a:pPr>
            <a:r>
              <a:rPr sz="2400"/>
              <a:t>Total validation-set accuracy: 0.89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lvl="0"/>
          </a:p>
        </p:txBody>
      </p:sp>
      <p:sp>
        <p:nvSpPr>
          <p:cNvPr id="293" name="Shape 293"/>
          <p:cNvSpPr/>
          <p:nvPr>
            <p:ph type="body" sz="quarter" idx="1"/>
          </p:nvPr>
        </p:nvSpPr>
        <p:spPr>
          <a:prstGeom prst="rect">
            <a:avLst/>
          </a:prstGeom>
        </p:spPr>
        <p:txBody>
          <a:bodyPr/>
          <a:lstStyle/>
          <a:p>
            <a:pPr lvl="0">
              <a:defRPr sz="1800"/>
            </a:pPr>
            <a:r>
              <a:rPr sz="2400"/>
              <a:t>The type of directed graphical model under consideration. Solid lines denote the generative model pθ(z)pθ(x|z), dashed lines denote the variational approximation qφ(z|x) to the intractable posterior pθ(z|x). The variational parameters φ are learned jointly with the generative model pa- rameters θ.</a:t>
            </a:r>
            <a:endParaRPr sz="2400"/>
          </a:p>
          <a:p>
            <a:pPr lvl="0">
              <a:defRPr sz="1800"/>
            </a:pPr>
            <a:endParaRPr sz="2400"/>
          </a:p>
          <a:p>
            <a:pPr lvl="0">
              <a:defRPr sz="1800"/>
            </a:pPr>
            <a:r>
              <a:rPr sz="2400"/>
              <a:t>Figure: The leftmost columns show images from the test set. The other columns show analogical fantasies of x by the generative model, where the latent variable z of each row is set to the value inferred from the test-set image on the left by the inference network. Each column corresponds to a class label y.</a:t>
            </a:r>
            <a:endParaRPr sz="2400"/>
          </a:p>
          <a:p>
            <a:pPr lvl="0">
              <a:defRPr sz="1800"/>
            </a:pPr>
            <a:endParaRPr sz="2400"/>
          </a:p>
          <a:p>
            <a:pPr lvl="0">
              <a:defRPr sz="1800"/>
            </a:pPr>
            <a:r>
              <a:rPr sz="2400"/>
              <a:t>How can we perform efficient inference and learning in directed probabilistic models, in the presence of continuous latent variables with intractable posterior distributions, and large datasets?</a:t>
            </a:r>
            <a:endParaRPr sz="2400"/>
          </a:p>
          <a:p>
            <a:pPr lvl="0">
              <a:defRPr sz="1800"/>
            </a:pPr>
            <a:r>
              <a:rPr sz="2400"/>
              <a:t>Bayesian methods tend not to scale to large datasets -&gt; variational methods, besides expectation propagation, are remedies </a:t>
            </a:r>
            <a:endParaRPr sz="2400"/>
          </a:p>
          <a:p>
            <a:pPr lvl="0">
              <a:defRPr sz="1800"/>
            </a:pPr>
            <a:r>
              <a:rPr sz="2400"/>
              <a:t>posterior inference can be made espe- cially efficient by fitting an approximate inference model </a:t>
            </a:r>
            <a:endParaRPr sz="2400"/>
          </a:p>
          <a:p>
            <a:pPr lvl="0">
              <a:defRPr sz="1800"/>
            </a:pPr>
            <a:r>
              <a:rPr sz="2400"/>
              <a:t>Reparameterize the variational lower bound.</a:t>
            </a:r>
            <a:endParaRPr sz="2400"/>
          </a:p>
          <a:p>
            <a:pPr lvl="0">
              <a:defRPr sz="1800"/>
            </a:pPr>
            <a:r>
              <a:rPr sz="2400"/>
              <a:t>directed probabilistic models</a:t>
            </a:r>
            <a:endParaRPr sz="2400"/>
          </a:p>
          <a:p>
            <a:pPr lvl="0">
              <a:defRPr sz="1800"/>
            </a:pPr>
            <a:r>
              <a:rPr sz="2400"/>
              <a:t>the optimization of an approximation to the intractable posterior</a:t>
            </a:r>
            <a:endParaRPr sz="2400"/>
          </a:p>
          <a:p>
            <a:pPr lvl="0">
              <a:defRPr sz="1800"/>
            </a:pPr>
            <a:r>
              <a:rPr sz="2400"/>
              <a:t>yields a simple differentiable unbiased estimator of the lower bound</a:t>
            </a:r>
            <a:endParaRPr sz="2400"/>
          </a:p>
          <a:p>
            <a:pPr lvl="0">
              <a:defRPr sz="1800"/>
            </a:pPr>
            <a:r>
              <a:rPr sz="2400"/>
              <a:t>We want to differentiate and optimize the lower bound L(θ,φ;x(i)) w.r.t. both the variational</a:t>
            </a:r>
            <a:endParaRPr sz="2400"/>
          </a:p>
          <a:p>
            <a:pPr lvl="0">
              <a:defRPr sz="1800"/>
            </a:pPr>
            <a:r>
              <a:rPr sz="2400"/>
              <a:t>parameters φ and generative parameters θ. </a:t>
            </a:r>
            <a:endParaRPr sz="2400"/>
          </a:p>
          <a:p>
            <a:pPr lvl="0">
              <a:defRPr sz="1800"/>
            </a:pPr>
            <a:r>
              <a:rPr sz="2400"/>
              <a:t>The AEVB algorithm exposes a connection between directed probabilistic models (trained with a variational objective) and auto-encoders. </a:t>
            </a:r>
            <a:endParaRPr sz="2400"/>
          </a:p>
          <a:p>
            <a:pPr lvl="0">
              <a:defRPr sz="1800"/>
            </a:pPr>
            <a:r>
              <a:rPr b="1" sz="2400"/>
              <a:t>We show for the first time how variational inference can be brought to bear upon the prob- lem of semi-supervised classification.</a:t>
            </a:r>
            <a:endParaRPr b="1" sz="2400"/>
          </a:p>
          <a:p>
            <a:pPr lvl="0">
              <a:defRPr sz="1800"/>
            </a:pPr>
            <a:r>
              <a:rPr b="1" sz="2400"/>
              <a:t> joint optimisation of both model and variational param- eters, and that is scalable to large datasets.</a:t>
            </a:r>
            <a:endParaRPr b="1" sz="2400"/>
          </a:p>
          <a:p>
            <a:pPr lvl="0">
              <a:defRPr sz="1800"/>
            </a:pPr>
            <a:r>
              <a:rPr b="1" sz="2400"/>
              <a:t> 50,000 training points between a labelled and unla- belled set, and varying the size of the labelled from 100 to 3000. </a:t>
            </a:r>
            <a:endParaRPr b="1" sz="2400"/>
          </a:p>
          <a:p>
            <a:pPr lvl="0">
              <a:defRPr sz="1800"/>
            </a:pPr>
            <a:endParaRPr b="1" sz="2400"/>
          </a:p>
          <a:p>
            <a:pPr lvl="0">
              <a:defRPr sz="1800"/>
            </a:pPr>
            <a:endParaRPr sz="2400"/>
          </a:p>
          <a:p>
            <a:pPr lvl="0">
              <a:defRPr sz="1800"/>
            </a:pPr>
            <a:endParaRPr sz="2400"/>
          </a:p>
          <a:p>
            <a:pPr lvl="0">
              <a:defRPr sz="1800"/>
            </a:pPr>
            <a:endParaRPr sz="2400"/>
          </a:p>
          <a:p>
            <a:pPr lvl="0">
              <a:defRPr sz="1800"/>
            </a:pPr>
            <a:endParaRPr sz="2400"/>
          </a:p>
          <a:p>
            <a:pPr lvl="0">
              <a:defRPr sz="1800"/>
            </a:pPr>
            <a:endParaRPr sz="2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lvl="0"/>
          </a:p>
        </p:txBody>
      </p:sp>
      <p:sp>
        <p:nvSpPr>
          <p:cNvPr id="335" name="Shape 335"/>
          <p:cNvSpPr/>
          <p:nvPr>
            <p:ph type="body" sz="quarter" idx="1"/>
          </p:nvPr>
        </p:nvSpPr>
        <p:spPr>
          <a:prstGeom prst="rect">
            <a:avLst/>
          </a:prstGeom>
        </p:spPr>
        <p:txBody>
          <a:bodyPr/>
          <a:lstStyle/>
          <a:p>
            <a:pPr lvl="0" marL="296333" indent="-296333">
              <a:buSzPct val="75000"/>
              <a:buChar char="-"/>
              <a:defRPr sz="1800"/>
            </a:pPr>
            <a:r>
              <a:rPr sz="2400"/>
              <a:t>a single probabilistic model for all 18 classes</a:t>
            </a:r>
            <a:endParaRPr sz="2400"/>
          </a:p>
          <a:p>
            <a:pPr lvl="0" marL="296333" indent="-296333">
              <a:buSzPct val="75000"/>
              <a:buChar char="-"/>
              <a:defRPr sz="1800"/>
            </a:pPr>
            <a:r>
              <a:rPr sz="2400"/>
              <a:t>perhaps the first time that we have enough data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lvl="0"/>
          </a:p>
        </p:txBody>
      </p:sp>
      <p:sp>
        <p:nvSpPr>
          <p:cNvPr id="342" name="Shape 342"/>
          <p:cNvSpPr/>
          <p:nvPr>
            <p:ph type="body" sz="quarter" idx="1"/>
          </p:nvPr>
        </p:nvSpPr>
        <p:spPr>
          <a:prstGeom prst="rect">
            <a:avLst/>
          </a:prstGeom>
        </p:spPr>
        <p:txBody>
          <a:bodyPr/>
          <a:lstStyle/>
          <a:p>
            <a:pPr lvl="0">
              <a:defRPr sz="1800"/>
            </a:pPr>
            <a:r>
              <a:rPr sz="2400"/>
              <a:t>LSTM is local in space and time; most common RNN variant with a more complicated network topology. The LSTM can decide to overwrite the memory cell, retrieve it, or keep it for the next time step. </a:t>
            </a:r>
            <a:endParaRPr sz="2400"/>
          </a:p>
          <a:p>
            <a:pPr lvl="0">
              <a:defRPr sz="1800"/>
            </a:pPr>
            <a:r>
              <a:rPr b="1" sz="2400"/>
              <a:t>LSTM generalizes RNNS -&gt; RRNS generalize Hidden Markov models</a:t>
            </a:r>
            <a:endParaRPr b="1" sz="2400"/>
          </a:p>
          <a:p>
            <a:pPr lvl="0">
              <a:defRPr sz="1800"/>
            </a:pPr>
            <a:r>
              <a:rPr sz="2400"/>
              <a:t>LSTM can bridge arbitrary time lags between input events and target signals</a:t>
            </a:r>
            <a:endParaRPr sz="2400"/>
          </a:p>
          <a:p>
            <a:pPr lvl="0">
              <a:defRPr sz="1800"/>
            </a:pPr>
            <a:r>
              <a:rPr sz="2400"/>
              <a:t>It solves the vanishing gradients problem of RNNs (Hochreiter &amp; Schmidhuber, 1997) by „an architecture enforcing constant (thus neither exploding or vanishing) error flow through internal states"</a:t>
            </a:r>
            <a:endParaRPr sz="2400"/>
          </a:p>
          <a:p>
            <a:pPr lvl="0">
              <a:defRPr sz="1800"/>
            </a:pPr>
            <a:r>
              <a:rPr sz="2400"/>
              <a:t>MOTIV</a:t>
            </a:r>
            <a:endParaRPr sz="2400"/>
          </a:p>
          <a:p>
            <a:pPr lvl="0">
              <a:defRPr sz="1800"/>
            </a:pPr>
            <a:r>
              <a:rPr sz="2400"/>
              <a:t>What is gonna happen next given what has already happened?</a:t>
            </a:r>
            <a:endParaRPr sz="2400"/>
          </a:p>
          <a:p>
            <a:pPr lvl="0">
              <a:defRPr sz="1800"/>
            </a:pPr>
            <a:endParaRPr sz="2400"/>
          </a:p>
          <a:p>
            <a:pPr lvl="0">
              <a:defRPr sz="1800"/>
            </a:pPr>
            <a:r>
              <a:rPr sz="2400"/>
              <a:t>- generalizes well, despite the existing problems</a:t>
            </a:r>
            <a:endParaRPr sz="2400"/>
          </a:p>
          <a:p>
            <a:pPr lvl="0">
              <a:defRPr sz="1800"/>
            </a:pPr>
            <a:r>
              <a:rPr sz="2400"/>
              <a:t>- no need for parameter tuning (Hochreiter 97)</a:t>
            </a:r>
            <a:endParaRPr sz="2400"/>
          </a:p>
          <a:p>
            <a:pPr lvl="0">
              <a:defRPr sz="1800"/>
            </a:pPr>
            <a:r>
              <a:rPr sz="2400"/>
              <a:t>- bridge very long time lags by constant error back propagation within memory cells</a:t>
            </a:r>
            <a:endParaRPr sz="2400"/>
          </a:p>
          <a:p>
            <a:pPr lvl="0">
              <a:defRPr sz="1800"/>
            </a:pPr>
            <a:r>
              <a:rPr sz="2400"/>
              <a:t>- in „long-time-lag“ problems, LSTM can handle noise, distributed representation and continuous values</a:t>
            </a:r>
            <a:endParaRPr sz="2400"/>
          </a:p>
          <a:p>
            <a:pPr lvl="0">
              <a:defRPr sz="1800"/>
            </a:pPr>
            <a:r>
              <a:rPr sz="2400"/>
              <a:t>- does not require an a priori choice of a finite number of states, in contrast to finite state automata or HMMs</a:t>
            </a:r>
            <a:endParaRPr sz="2400"/>
          </a:p>
          <a:p>
            <a:pPr lvl="0">
              <a:defRPr sz="1800"/>
            </a:pPr>
            <a:r>
              <a:rPr sz="2400"/>
              <a:t>- can deal with an unlimited number of states, in principle</a:t>
            </a:r>
            <a:endParaRPr sz="2400"/>
          </a:p>
          <a:p>
            <a:pPr lvl="0">
              <a:defRPr sz="1800"/>
            </a:pPr>
            <a:endParaRPr sz="2400"/>
          </a:p>
          <a:p>
            <a:pPr lvl="0">
              <a:defRPr sz="1800"/>
            </a:pPr>
            <a:endParaRPr sz="2400"/>
          </a:p>
          <a:p>
            <a:pPr lvl="0">
              <a:defRPr sz="1800"/>
            </a:pPr>
            <a:r>
              <a:rPr sz="2400"/>
              <a:t>builds generative models for sequences (sequential generative model), a system with more introspective control; know the past to predict the future; „back propagation through time“, „powerful dynamical systems“; </a:t>
            </a:r>
            <a:endParaRPr sz="2400"/>
          </a:p>
          <a:p>
            <a:pPr lvl="0">
              <a:defRPr sz="1800"/>
            </a:pPr>
            <a:r>
              <a:rPr sz="2400"/>
              <a:t>capable of instantiating almost arbitrary dynamics</a:t>
            </a:r>
            <a:endParaRPr sz="2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lvl="0"/>
          </a:p>
        </p:txBody>
      </p:sp>
      <p:sp>
        <p:nvSpPr>
          <p:cNvPr id="349" name="Shape 349"/>
          <p:cNvSpPr/>
          <p:nvPr>
            <p:ph type="body" sz="quarter" idx="1"/>
          </p:nvPr>
        </p:nvSpPr>
        <p:spPr>
          <a:prstGeom prst="rect">
            <a:avLst/>
          </a:prstGeom>
        </p:spPr>
        <p:txBody>
          <a:bodyPr/>
          <a:lstStyle/>
          <a:p>
            <a:pPr lvl="0">
              <a:defRPr sz="1800"/>
            </a:pPr>
            <a:r>
              <a:rPr sz="2400"/>
              <a:t>Siamese networks</a:t>
            </a:r>
            <a:endParaRPr sz="2400"/>
          </a:p>
          <a:p>
            <a:pPr lvl="0">
              <a:defRPr sz="1800"/>
            </a:pPr>
            <a:r>
              <a:rPr sz="2400"/>
              <a:t>DEF Neural networks researchers think of such models as a network with</a:t>
            </a:r>
            <a:endParaRPr sz="2400"/>
          </a:p>
          <a:p>
            <a:pPr lvl="0">
              <a:defRPr sz="1800"/>
            </a:pPr>
            <a:r>
              <a:rPr sz="2400"/>
              <a:t>two identical copies of the same function, with the same weights, fed into a</a:t>
            </a:r>
            <a:endParaRPr sz="2400"/>
          </a:p>
          <a:p>
            <a:pPr lvl="0">
              <a:defRPr sz="1800"/>
            </a:pPr>
            <a:r>
              <a:rPr sz="2400"/>
              <a:t>“distance measuring” layer to compute whether the two examples are similar or</a:t>
            </a:r>
            <a:endParaRPr sz="2400"/>
          </a:p>
          <a:p>
            <a:pPr lvl="0">
              <a:defRPr sz="1800"/>
            </a:pPr>
            <a:r>
              <a:rPr sz="2400"/>
              <a:t>not, given labeled data.</a:t>
            </a:r>
            <a:endParaRPr sz="2400"/>
          </a:p>
          <a:p>
            <a:pPr lvl="0">
              <a:defRPr sz="1800"/>
            </a:pPr>
            <a:r>
              <a:rPr sz="2400"/>
              <a:t>- we do not need to know the categories in advance</a:t>
            </a:r>
            <a:endParaRPr sz="2400"/>
          </a:p>
          <a:p>
            <a:pPr lvl="0" marL="296333" indent="-296333">
              <a:buSzPct val="75000"/>
              <a:buChar char="-"/>
              <a:defRPr sz="1800"/>
            </a:pPr>
            <a:r>
              <a:rPr sz="2400"/>
              <a:t>Under this setting, discriminative tasks can be performed using weakly labelled data.</a:t>
            </a:r>
            <a:endParaRPr sz="2400"/>
          </a:p>
          <a:p>
            <a:pPr lvl="0" marL="296333" indent="-296333">
              <a:buSzPct val="75000"/>
              <a:buChar char="-"/>
              <a:defRPr sz="1800"/>
            </a:pPr>
            <a:r>
              <a:rPr sz="2400"/>
              <a:t>- can be an instance of weakly supervised learning</a:t>
            </a:r>
            <a:endParaRPr sz="2400"/>
          </a:p>
          <a:p>
            <a:pPr lvl="0" marL="296333" indent="-296333">
              <a:buSzPct val="75000"/>
              <a:buChar char="-"/>
              <a:defRPr sz="1800"/>
            </a:pPr>
            <a:r>
              <a:rPr sz="2400"/>
              <a:t>-  Because the same func- tion with the same parameters is used to process both inputs, the similarity metric is symmetric. This is called a siamese architecture</a:t>
            </a:r>
            <a:endParaRPr sz="2400"/>
          </a:p>
          <a:p>
            <a:pPr lvl="0" marL="296333" indent="-296333">
              <a:buSzPct val="75000"/>
              <a:buChar char="-"/>
              <a:defRPr sz="1800"/>
            </a:pPr>
            <a:r>
              <a:rPr sz="2400"/>
              <a:t>- paramter vector is shared !!</a:t>
            </a:r>
            <a:endParaRPr sz="2400"/>
          </a:p>
          <a:p>
            <a:pPr lvl="0" marL="296333" indent="-296333">
              <a:buSzPct val="75000"/>
              <a:buChar char="-"/>
              <a:defRPr sz="1800"/>
            </a:pPr>
            <a:r>
              <a:rPr sz="2400"/>
              <a:t>- „genuine pair“ versus „impostor pair“</a:t>
            </a:r>
            <a:endParaRPr sz="2400"/>
          </a:p>
          <a:p>
            <a:pPr lvl="0" marL="296333" indent="-296333">
              <a:buSzPct val="75000"/>
              <a:buChar char="-"/>
              <a:defRPr sz="1800"/>
            </a:pPr>
            <a:r>
              <a:rPr sz="2400"/>
              <a:t>-  The method is best suited for classification or verification scenarios where the num- ber of classes is very large, and/or where examples of all the classes are not available at the time of training.</a:t>
            </a:r>
            <a:endParaRPr sz="2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lvl="0"/>
          </a:p>
        </p:txBody>
      </p:sp>
      <p:sp>
        <p:nvSpPr>
          <p:cNvPr id="361" name="Shape 361"/>
          <p:cNvSpPr/>
          <p:nvPr>
            <p:ph type="body" sz="quarter" idx="1"/>
          </p:nvPr>
        </p:nvSpPr>
        <p:spPr>
          <a:prstGeom prst="rect">
            <a:avLst/>
          </a:prstGeom>
        </p:spPr>
        <p:txBody>
          <a:bodyPr/>
          <a:lstStyle/>
          <a:p>
            <a:pPr lvl="0">
              <a:defRPr sz="1800"/>
            </a:pPr>
            <a:r>
              <a:rPr sz="2400"/>
              <a:t>Brain connectivity.</a:t>
            </a:r>
            <a:endParaRPr sz="2400"/>
          </a:p>
          <a:p>
            <a:pPr lvl="0">
              <a:defRPr sz="1800"/>
            </a:pPr>
            <a:r>
              <a:rPr sz="2400"/>
              <a:t>NIlearn version of the SPM glass brain.</a:t>
            </a:r>
            <a:endParaRPr sz="2400"/>
          </a:p>
          <a:p>
            <a:pPr lvl="0">
              <a:defRPr sz="1800"/>
            </a:pPr>
            <a:r>
              <a:rPr sz="2400"/>
              <a:t>Successfully address the curse of dimensionality by…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lvl="0"/>
          </a:p>
        </p:txBody>
      </p:sp>
      <p:sp>
        <p:nvSpPr>
          <p:cNvPr id="370" name="Shape 370"/>
          <p:cNvSpPr/>
          <p:nvPr>
            <p:ph type="body" sz="quarter" idx="1"/>
          </p:nvPr>
        </p:nvSpPr>
        <p:spPr>
          <a:prstGeom prst="rect">
            <a:avLst/>
          </a:prstGeom>
        </p:spPr>
        <p:txBody>
          <a:bodyPr/>
          <a:lstStyle/>
          <a:p>
            <a:pPr lvl="0">
              <a:defRPr sz="1800"/>
            </a:pPr>
            <a:r>
              <a:rPr sz="2400"/>
              <a:t>Please excuse some „product placement“ at the end</a:t>
            </a:r>
            <a:endParaRPr sz="2400"/>
          </a:p>
          <a:p>
            <a:pPr lvl="0">
              <a:defRPr sz="1800"/>
            </a:pPr>
            <a:r>
              <a:rPr sz="2400"/>
              <a:t>Parietal group at Neurospin in Paris.</a:t>
            </a:r>
            <a:endParaRPr sz="2400"/>
          </a:p>
          <a:p>
            <a:pPr lvl="0">
              <a:defRPr sz="1800"/>
            </a:pPr>
            <a:endParaRPr sz="2400"/>
          </a:p>
          <a:p>
            <a:pPr lvl="0">
              <a:defRPr sz="1800"/>
            </a:pPr>
            <a:r>
              <a:rPr sz="2400"/>
              <a:t>traditionelle Softwarelösungen (SPM und auch FSL) stoßen an Grenzen</a:t>
            </a:r>
            <a:endParaRPr sz="2400"/>
          </a:p>
          <a:p>
            <a:pPr lvl="0">
              <a:defRPr sz="1800"/>
            </a:pPr>
            <a:r>
              <a:rPr sz="2400"/>
              <a:t>hoch-dimensionale Bildgebungs-Datensätze</a:t>
            </a:r>
            <a:endParaRPr sz="2400"/>
          </a:p>
          <a:p>
            <a:pPr lvl="0">
              <a:defRPr sz="1800"/>
            </a:pPr>
            <a:r>
              <a:rPr sz="2400"/>
              <a:t>BigData-fähige Ecosystems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lvl="0"/>
          </a:p>
        </p:txBody>
      </p:sp>
      <p:sp>
        <p:nvSpPr>
          <p:cNvPr id="67" name="Shape 67"/>
          <p:cNvSpPr/>
          <p:nvPr>
            <p:ph type="body" sz="quarter" idx="1"/>
          </p:nvPr>
        </p:nvSpPr>
        <p:spPr>
          <a:prstGeom prst="rect">
            <a:avLst/>
          </a:prstGeom>
        </p:spPr>
        <p:txBody>
          <a:bodyPr/>
          <a:lstStyle/>
          <a:p>
            <a:pPr lvl="0">
              <a:defRPr sz="1800"/>
            </a:pPr>
            <a:r>
              <a:rPr sz="2400"/>
              <a:t>I have always been using data-driven methods, but a particular aspect caught my attention about roughly 3 years ago.</a:t>
            </a:r>
            <a:endParaRPr sz="2400"/>
          </a:p>
          <a:p>
            <a:pPr lvl="0">
              <a:defRPr sz="1800"/>
            </a:pPr>
            <a:endParaRPr sz="2400"/>
          </a:p>
          <a:p>
            <a:pPr lvl="0">
              <a:defRPr sz="1800"/>
            </a:pPr>
            <a:r>
              <a:rPr sz="2400"/>
              <a:t>classical:</a:t>
            </a:r>
            <a:endParaRPr sz="2400"/>
          </a:p>
          <a:p>
            <a:pPr lvl="0">
              <a:defRPr sz="1800"/>
            </a:pPr>
            <a:r>
              <a:rPr sz="2400"/>
              <a:t>worked well for almost 100 years now</a:t>
            </a:r>
            <a:endParaRPr sz="2400"/>
          </a:p>
          <a:p>
            <a:pPr lvl="0">
              <a:defRPr sz="1800"/>
            </a:pPr>
            <a:r>
              <a:rPr sz="2400"/>
              <a:t>asymptotic results by letting n run against infinity</a:t>
            </a:r>
            <a:endParaRPr sz="2400"/>
          </a:p>
          <a:p>
            <a:pPr lvl="0">
              <a:defRPr sz="1800"/>
            </a:pPr>
            <a:endParaRPr sz="2400"/>
          </a:p>
          <a:p>
            <a:pPr lvl="0">
              <a:defRPr sz="1800"/>
            </a:pPr>
            <a:r>
              <a:rPr sz="2400"/>
              <a:t>modern:</a:t>
            </a:r>
            <a:endParaRPr sz="2400"/>
          </a:p>
          <a:p>
            <a:pPr lvl="0">
              <a:defRPr sz="1800"/>
            </a:pPr>
            <a:r>
              <a:rPr sz="2400"/>
              <a:t>Say, n=50 and p=51 -&gt; almost all classical statistical methods are guaranteed not to work anymore.</a:t>
            </a:r>
            <a:endParaRPr sz="2400"/>
          </a:p>
          <a:p>
            <a:pPr lvl="0">
              <a:defRPr sz="1800"/>
            </a:pPr>
            <a:r>
              <a:rPr sz="2400"/>
              <a:t>classical methods do not work anymore; it is not about adding fancy methods, there is actually no alternative.</a:t>
            </a:r>
            <a:endParaRPr sz="2400"/>
          </a:p>
          <a:p>
            <a:pPr lvl="0">
              <a:defRPr sz="1800"/>
            </a:pPr>
            <a:r>
              <a:rPr sz="2400"/>
              <a:t>SPM and other approaches in neuroimaging work mainly because of voxel-wise procedure repeated 300.000 times. Problem has only not been solved but only postponed -&gt; comes back als multiple comparisons problem that has essentially never been solved. Cluster-level inference and more recently TFCE being perhaps best workarounds.</a:t>
            </a:r>
            <a:endParaRPr sz="2400"/>
          </a:p>
          <a:p>
            <a:pPr lvl="0">
              <a:defRPr sz="1800"/>
            </a:pPr>
            <a:endParaRPr sz="2400"/>
          </a:p>
          <a:p>
            <a:pPr lvl="0">
              <a:defRPr sz="1800"/>
            </a:pPr>
            <a:r>
              <a:rPr sz="2400"/>
              <a:t>Much effort in the statistical community has been dedicated to solving problems related to wide data.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lvl="0"/>
          </a:p>
        </p:txBody>
      </p:sp>
      <p:sp>
        <p:nvSpPr>
          <p:cNvPr id="76" name="Shape 76"/>
          <p:cNvSpPr/>
          <p:nvPr>
            <p:ph type="body" sz="quarter" idx="1"/>
          </p:nvPr>
        </p:nvSpPr>
        <p:spPr>
          <a:prstGeom prst="rect">
            <a:avLst/>
          </a:prstGeom>
        </p:spPr>
        <p:txBody>
          <a:bodyPr/>
          <a:lstStyle/>
          <a:p>
            <a:pPr lvl="0">
              <a:defRPr sz="1800"/>
            </a:pPr>
            <a:r>
              <a:rPr sz="2400"/>
              <a:t>One of the hot topics in datascience appears to be: how to actually define „data science.“ There were tree different approaches that came to my mind.</a:t>
            </a:r>
            <a:endParaRPr sz="2400"/>
          </a:p>
          <a:p>
            <a:pPr lvl="0">
              <a:defRPr sz="1800"/>
            </a:pPr>
            <a:r>
              <a:rPr sz="2400"/>
              <a:t>analytical &lt;=&gt; heuristic</a:t>
            </a:r>
            <a:endParaRPr sz="2400"/>
          </a:p>
          <a:p>
            <a:pPr lvl="0">
              <a:defRPr sz="1800"/>
            </a:pPr>
            <a:endParaRPr sz="2400"/>
          </a:p>
          <a:p>
            <a:pPr lvl="0">
              <a:defRPr sz="1800"/>
            </a:pPr>
            <a:r>
              <a:rPr sz="2400"/>
              <a:t>kind of ad-hoc fashion</a:t>
            </a:r>
            <a:endParaRPr sz="2400"/>
          </a:p>
          <a:p>
            <a:pPr lvl="0">
              <a:defRPr sz="1800"/>
            </a:pPr>
            <a:r>
              <a:rPr sz="2400"/>
              <a:t>Conclusio: Math before application. Appliation before math.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lvl="0"/>
          </a:p>
        </p:txBody>
      </p:sp>
      <p:sp>
        <p:nvSpPr>
          <p:cNvPr id="82" name="Shape 82"/>
          <p:cNvSpPr/>
          <p:nvPr>
            <p:ph type="body" sz="quarter" idx="1"/>
          </p:nvPr>
        </p:nvSpPr>
        <p:spPr>
          <a:prstGeom prst="rect">
            <a:avLst/>
          </a:prstGeom>
        </p:spPr>
        <p:txBody>
          <a:bodyPr/>
          <a:lstStyle/>
          <a:p>
            <a:pPr lvl="0">
              <a:defRPr sz="1800"/>
            </a:pPr>
            <a:r>
              <a:rPr sz="1500"/>
              <a:t>We don’t want to do methods to do methods, but try to solve relevant problems in neuroscience</a:t>
            </a:r>
            <a:endParaRPr sz="1500"/>
          </a:p>
          <a:p>
            <a:pPr lvl="0">
              <a:defRPr sz="1800"/>
            </a:pPr>
            <a:r>
              <a:rPr sz="1500"/>
              <a:t>Setting: system neuroscience</a:t>
            </a:r>
            <a:endParaRPr sz="1500"/>
          </a:p>
          <a:p>
            <a:pPr lvl="0">
              <a:defRPr sz="1800"/>
            </a:pPr>
            <a:endParaRPr sz="1500"/>
          </a:p>
          <a:p>
            <a:pPr lvl="0" marL="185208" indent="-185208">
              <a:buSzPct val="75000"/>
              <a:buChar char="-"/>
              <a:defRPr sz="1800"/>
            </a:pPr>
            <a:endParaRPr sz="1500"/>
          </a:p>
          <a:p>
            <a:pPr lvl="0" marL="185208" indent="-185208">
              <a:buSzPct val="75000"/>
              <a:buChar char="-"/>
              <a:defRPr sz="1800"/>
            </a:pPr>
            <a:r>
              <a:rPr sz="1500"/>
              <a:t>Doria and colleagues asked this from an ontological perspective: What comes first - network or cognition?</a:t>
            </a:r>
            <a:endParaRPr sz="1500"/>
          </a:p>
          <a:p>
            <a:pPr lvl="0" marL="185208" indent="-185208">
              <a:buSzPct val="75000"/>
              <a:buChar char="-"/>
              <a:defRPr sz="1800"/>
            </a:pPr>
            <a:r>
              <a:rPr sz="1500"/>
              <a:t>measured in 70 infants born between 29 and 43 gestational week</a:t>
            </a:r>
            <a:endParaRPr sz="1500"/>
          </a:p>
          <a:p>
            <a:pPr lvl="0" marL="185208" indent="-185208">
              <a:buSzPct val="75000"/>
              <a:buChar char="-"/>
              <a:defRPr sz="1800"/>
            </a:pPr>
            <a:r>
              <a:rPr sz="1500"/>
              <a:t>As development pro- gressed, cortical activity became more coherent across recognized neuroanatomical systems with a general increase in interhemi- spheric correlation.</a:t>
            </a:r>
            <a:endParaRPr sz="1500"/>
          </a:p>
          <a:p>
            <a:pPr lvl="0" marL="185208" indent="-185208">
              <a:buSzPct val="75000"/>
              <a:buChar char="-"/>
              <a:defRPr sz="1800"/>
            </a:pPr>
            <a:r>
              <a:rPr sz="1500"/>
              <a:t>Within network connectivity becomes less variable, including DMN</a:t>
            </a:r>
            <a:endParaRPr sz="1500"/>
          </a:p>
          <a:p>
            <a:pPr lvl="0" marL="185208" indent="-185208">
              <a:buSzPct val="75000"/>
              <a:buChar char="-"/>
              <a:defRPr sz="1800"/>
            </a:pPr>
            <a:r>
              <a:rPr sz="1500"/>
              <a:t>Before term, the DMN was incomplete: In the preterm group, the inferior parietal lobules were not involved</a:t>
            </a:r>
            <a:endParaRPr sz="1500"/>
          </a:p>
          <a:p>
            <a:pPr lvl="0" marL="185208" indent="-185208">
              <a:buSzPct val="75000"/>
              <a:buChar char="-"/>
              <a:defRPr sz="1800"/>
            </a:pPr>
            <a:endParaRPr sz="1500"/>
          </a:p>
          <a:p>
            <a:pPr lvl="0" marL="185208" indent="-185208">
              <a:buSzPct val="75000"/>
              <a:buChar char="-"/>
              <a:defRPr sz="1800"/>
            </a:pPr>
            <a:r>
              <a:rPr sz="1500"/>
              <a:t>=&gt; RSN networks emerge during fetal growth; esp. 3rd trimester of gestation</a:t>
            </a:r>
            <a:endParaRPr sz="1500"/>
          </a:p>
          <a:p>
            <a:pPr lvl="0" marL="185208" indent="-185208">
              <a:buSzPct val="75000"/>
              <a:buChar char="-"/>
              <a:defRPr sz="1800"/>
            </a:pPr>
            <a:r>
              <a:rPr sz="1500"/>
              <a:t>=&gt; before maturation of cognitive capacities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sldImg"/>
          </p:nvPr>
        </p:nvSpPr>
        <p:spPr>
          <a:prstGeom prst="rect">
            <a:avLst/>
          </a:prstGeom>
        </p:spPr>
        <p:txBody>
          <a:bodyPr/>
          <a:lstStyle/>
          <a:p>
            <a:pPr lvl="0"/>
          </a:p>
        </p:txBody>
      </p:sp>
      <p:sp>
        <p:nvSpPr>
          <p:cNvPr id="88" name="Shape 88"/>
          <p:cNvSpPr/>
          <p:nvPr>
            <p:ph type="body" sz="quarter" idx="1"/>
          </p:nvPr>
        </p:nvSpPr>
        <p:spPr>
          <a:prstGeom prst="rect">
            <a:avLst/>
          </a:prstGeom>
        </p:spPr>
        <p:txBody>
          <a:bodyPr/>
          <a:lstStyle/>
          <a:p>
            <a:pPr lvl="0">
              <a:defRPr sz="1800"/>
            </a:pPr>
            <a:r>
              <a:rPr sz="1400"/>
              <a:t>- Analysis of resting-state functional connectivity, using both model-baed and model-free approaches, has suggested the existence of at least three canonical networks:</a:t>
            </a:r>
            <a:endParaRPr sz="1400"/>
          </a:p>
          <a:p>
            <a:pPr lvl="0">
              <a:defRPr sz="1800"/>
            </a:pPr>
            <a:r>
              <a:rPr sz="1400"/>
              <a:t> (i) a central- executive network (CEN), whose key nodes include the dorso- lateral prefrontal cortex (DLPFC), and posterior parietal cortex (PPC)</a:t>
            </a:r>
            <a:endParaRPr sz="1400"/>
          </a:p>
          <a:p>
            <a:pPr lvl="0">
              <a:defRPr sz="1800"/>
            </a:pPr>
            <a:r>
              <a:rPr sz="1400"/>
              <a:t>(ii) the default-mode network (DMN), which includes the ventromedial prefrontal cortex (VMPFC) and posterior cingu- late cortex (PCC)</a:t>
            </a:r>
            <a:endParaRPr sz="1400"/>
          </a:p>
          <a:p>
            <a:pPr lvl="0">
              <a:defRPr sz="1800"/>
            </a:pPr>
            <a:r>
              <a:rPr sz="1400"/>
              <a:t>(iii) a salience network (SN), which includes the ventrolateral prefrontal cortex (VLPFC) and an- terior insula (jointly referred to as the fronto-insular cortex; FIC) and the anterior cingulate cortex (ACC)</a:t>
            </a:r>
            <a:endParaRPr sz="1400"/>
          </a:p>
          <a:p>
            <a:pPr lvl="0">
              <a:defRPr sz="1800"/>
            </a:pPr>
            <a:endParaRPr sz="1400"/>
          </a:p>
          <a:p>
            <a:pPr lvl="0">
              <a:defRPr sz="1800"/>
            </a:pPr>
            <a:r>
              <a:rPr sz="1400"/>
              <a:t>Granger causality analysis (GCA) of the six key nodes of the Salience (blue nodes), Central-Executive (green nodes) and Default-Mode (yellow nodes) networks during (A) auditory event segmentation, (B) visual oddball attention task, and (C) task-free resting state. </a:t>
            </a:r>
            <a:endParaRPr sz="1400"/>
          </a:p>
          <a:p>
            <a:pPr lvl="0">
              <a:defRPr sz="1800"/>
            </a:pPr>
            <a:r>
              <a:rPr sz="1400"/>
              <a:t>the thickness of the connecting arrows between two regions corresponds to the strength of directed connection</a:t>
            </a:r>
            <a:endParaRPr sz="1400"/>
          </a:p>
          <a:p>
            <a:pPr lvl="0">
              <a:defRPr sz="1800"/>
            </a:pPr>
            <a:endParaRPr sz="1400"/>
          </a:p>
          <a:p>
            <a:pPr lvl="0">
              <a:defRPr sz="1800"/>
            </a:pPr>
            <a:r>
              <a:rPr sz="1400"/>
              <a:t>Punchlines:</a:t>
            </a:r>
            <a:endParaRPr sz="1400"/>
          </a:p>
          <a:p>
            <a:pPr lvl="0">
              <a:defRPr sz="1800"/>
            </a:pPr>
            <a:r>
              <a:rPr sz="1400"/>
              <a:t>1)This is true in task-free and task-constrained brain states.</a:t>
            </a:r>
            <a:endParaRPr sz="1400"/>
          </a:p>
          <a:p>
            <a:pPr lvl="0">
              <a:defRPr sz="1800"/>
            </a:pPr>
            <a:r>
              <a:rPr sz="1400"/>
              <a:t>2) Our analysis indicates that the rFIC, a key node of the SN, plays a critical and causal role in switching between the CEN and the DMN. The striking sim- ilarity of significant causal outflow from the rFIC across tasks, involving different stimulus modalities, indicates a general role for the rFIC in switching between two key brain networks.</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lvl="0"/>
          </a:p>
        </p:txBody>
      </p:sp>
      <p:sp>
        <p:nvSpPr>
          <p:cNvPr id="95" name="Shape 95"/>
          <p:cNvSpPr/>
          <p:nvPr>
            <p:ph type="body" sz="quarter" idx="1"/>
          </p:nvPr>
        </p:nvSpPr>
        <p:spPr>
          <a:prstGeom prst="rect">
            <a:avLst/>
          </a:prstGeom>
        </p:spPr>
        <p:txBody>
          <a:bodyPr/>
          <a:lstStyle/>
          <a:p>
            <a:pPr lvl="0">
              <a:defRPr sz="1800"/>
            </a:pPr>
            <a:r>
              <a:rPr sz="1600"/>
              <a:t>Despite initial criticicsm, RSFC is actually pretty stable…</a:t>
            </a:r>
            <a:endParaRPr sz="1600"/>
          </a:p>
          <a:p>
            <a:pPr lvl="0">
              <a:defRPr sz="1800"/>
            </a:pPr>
            <a:endParaRPr sz="1600"/>
          </a:p>
          <a:p>
            <a:pPr lvl="0">
              <a:defRPr sz="1800"/>
            </a:pPr>
            <a:r>
              <a:rPr sz="1600"/>
              <a:t>- Resting-state fluctuations \textit{between large-scale networks} were observed to be less stable</a:t>
            </a:r>
            <a:endParaRPr sz="1600"/>
          </a:p>
          <a:p>
            <a:pPr lvl="0">
              <a:defRPr sz="1800"/>
            </a:pPr>
            <a:r>
              <a:rPr sz="1600"/>
              <a:t>than coupling between regions of each network when assessed by intra-class correlation</a:t>
            </a:r>
            <a:endParaRPr sz="1600"/>
          </a:p>
          <a:p>
            <a:pPr lvl="0">
              <a:defRPr sz="1800"/>
            </a:pPr>
            <a:r>
              <a:rPr sz="1600"/>
              <a:t>- Between-network connections were also less stable than intra-network connections when</a:t>
            </a:r>
            <a:endParaRPr sz="1600"/>
          </a:p>
          <a:p>
            <a:pPr lvl="0">
              <a:defRPr sz="1800"/>
            </a:pPr>
            <a:r>
              <a:rPr sz="1600"/>
              <a:t>assessed by Kendall's coefficient of concordance</a:t>
            </a:r>
            <a:endParaRPr sz="1600"/>
          </a:p>
          <a:p>
            <a:pPr lvl="0">
              <a:defRPr sz="1800"/>
            </a:pPr>
            <a:r>
              <a:rPr b="1" sz="1600"/>
              <a:t>- Consequently, during task-unrelated random thought, network-network dynamics appear to be more volatile,</a:t>
            </a:r>
            <a:endParaRPr b="1" sz="1600"/>
          </a:p>
          <a:p>
            <a:pPr lvl="0">
              <a:defRPr sz="1800"/>
            </a:pPr>
            <a:r>
              <a:rPr b="1" sz="1600"/>
              <a:t>across participants and scans, than intra-network dynamics. This suggests network-network relationships as an under-appreciated unit of functional brain organization.</a:t>
            </a:r>
            <a:endParaRPr b="1" sz="1600"/>
          </a:p>
          <a:p>
            <a:pPr lvl="0">
              <a:defRPr sz="1800"/>
            </a:pPr>
            <a:endParaRPr b="1" sz="1600"/>
          </a:p>
          <a:p>
            <a:pPr lvl="0">
              <a:defRPr sz="1800"/>
            </a:pPr>
            <a:r>
              <a:rPr b="1" sz="1600"/>
              <a:t>-&gt; Explain why ICA and correlation do not solve the problem.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lvl="0"/>
          </a:p>
        </p:txBody>
      </p:sp>
      <p:sp>
        <p:nvSpPr>
          <p:cNvPr id="100" name="Shape 100"/>
          <p:cNvSpPr/>
          <p:nvPr>
            <p:ph type="body" sz="quarter" idx="1"/>
          </p:nvPr>
        </p:nvSpPr>
        <p:spPr>
          <a:prstGeom prst="rect">
            <a:avLst/>
          </a:prstGeom>
        </p:spPr>
        <p:txBody>
          <a:bodyPr/>
          <a:lstStyle/>
          <a:p>
            <a:pPr lvl="0">
              <a:defRPr sz="1800"/>
            </a:pPr>
            <a:r>
              <a:rPr sz="2400"/>
              <a:t>Let me quickly walk you through the pipeline…</a:t>
            </a:r>
            <a:endParaRPr sz="2400"/>
          </a:p>
          <a:p>
            <a:pPr lvl="0">
              <a:defRPr sz="1800"/>
            </a:pPr>
            <a:r>
              <a:rPr sz="2400"/>
              <a:t>Fill apparent whole in neuroscientists toolbox…</a:t>
            </a:r>
            <a:endParaRPr sz="2400"/>
          </a:p>
          <a:p>
            <a:pPr lvl="0">
              <a:defRPr sz="1800"/>
            </a:pPr>
            <a:r>
              <a:rPr sz="2400"/>
              <a:t>From a neurobiological perspective, we have the intuition that…</a:t>
            </a:r>
            <a:endParaRPr sz="2400"/>
          </a:p>
          <a:p>
            <a:pPr lvl="0">
              <a:defRPr sz="1800"/>
            </a:pPr>
            <a:endParaRPr sz="2400"/>
          </a:p>
          <a:p>
            <a:pPr lvl="0">
              <a:defRPr sz="1800"/>
            </a:pPr>
            <a:r>
              <a:rPr sz="2400"/>
              <a:t>signaure: composition of the large-scale network during a given mental operations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lvl="0"/>
          </a:p>
        </p:txBody>
      </p:sp>
      <p:sp>
        <p:nvSpPr>
          <p:cNvPr id="106" name="Shape 106"/>
          <p:cNvSpPr/>
          <p:nvPr>
            <p:ph type="body" sz="quarter" idx="1"/>
          </p:nvPr>
        </p:nvSpPr>
        <p:spPr>
          <a:prstGeom prst="rect">
            <a:avLst/>
          </a:prstGeom>
        </p:spPr>
        <p:txBody>
          <a:bodyPr/>
          <a:lstStyle/>
          <a:p>
            <a:pPr lvl="0">
              <a:defRPr sz="1800"/>
            </a:pPr>
            <a:r>
              <a:rPr sz="2400"/>
              <a:t>in line with purely experimental.</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el &amp; Untertitel">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Titeltext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Textebene 1</a:t>
            </a:r>
            <a:endParaRPr sz="3200"/>
          </a:p>
          <a:p>
            <a:pPr lvl="1">
              <a:defRPr sz="1800"/>
            </a:pPr>
            <a:r>
              <a:rPr sz="3200"/>
              <a:t>Textebene 2</a:t>
            </a:r>
            <a:endParaRPr sz="3200"/>
          </a:p>
          <a:p>
            <a:pPr lvl="2">
              <a:defRPr sz="1800"/>
            </a:pPr>
            <a:r>
              <a:rPr sz="3200"/>
              <a:t>Textebene 3</a:t>
            </a:r>
            <a:endParaRPr sz="3200"/>
          </a:p>
          <a:p>
            <a:pPr lvl="3">
              <a:defRPr sz="1800"/>
            </a:pPr>
            <a:r>
              <a:rPr sz="3200"/>
              <a:t>Textebene 4</a:t>
            </a:r>
            <a:endParaRPr sz="3200"/>
          </a:p>
          <a:p>
            <a:pPr lvl="4">
              <a:defRPr sz="1800"/>
            </a:pPr>
            <a:r>
              <a:rPr sz="3200"/>
              <a:t>Textebene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Zitat">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Leer">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el &amp; Untertitel">
    <p:bg>
      <p:bgPr>
        <a:solidFill>
          <a:srgbClr val="000000"/>
        </a:solidFill>
      </p:bgPr>
    </p:bg>
    <p:spTree>
      <p:nvGrpSpPr>
        <p:cNvPr id="1" name=""/>
        <p:cNvGrpSpPr/>
        <p:nvPr/>
      </p:nvGrpSpPr>
      <p:grpSpPr>
        <a:xfrm>
          <a:off x="0" y="0"/>
          <a:ext cx="0" cy="0"/>
          <a:chOff x="0" y="0"/>
          <a:chExt cx="0" cy="0"/>
        </a:xfrm>
      </p:grpSpPr>
      <p:sp>
        <p:nvSpPr>
          <p:cNvPr id="30" name="Shape 30"/>
          <p:cNvSpPr/>
          <p:nvPr>
            <p:ph type="title"/>
          </p:nvPr>
        </p:nvSpPr>
        <p:spPr>
          <a:xfrm>
            <a:off x="1270000" y="1638300"/>
            <a:ext cx="10464800" cy="3302000"/>
          </a:xfrm>
          <a:prstGeom prst="rect">
            <a:avLst/>
          </a:prstGeom>
        </p:spPr>
        <p:txBody>
          <a:bodyPr anchor="b"/>
          <a:lstStyle>
            <a:lvl1pPr>
              <a:defRPr>
                <a:solidFill>
                  <a:srgbClr val="FFFFFF"/>
                </a:solidFill>
              </a:defRPr>
            </a:lvl1pPr>
          </a:lstStyle>
          <a:p>
            <a:pPr lvl="0">
              <a:defRPr sz="1800">
                <a:solidFill>
                  <a:srgbClr val="000000"/>
                </a:solidFill>
              </a:defRPr>
            </a:pPr>
            <a:r>
              <a:rPr sz="8000">
                <a:solidFill>
                  <a:srgbClr val="FFFFFF"/>
                </a:solidFill>
              </a:rPr>
              <a:t>Titeltext</a:t>
            </a:r>
          </a:p>
        </p:txBody>
      </p:sp>
      <p:sp>
        <p:nvSpPr>
          <p:cNvPr id="31" name="Shape 3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lvl="0">
              <a:defRPr sz="1800">
                <a:solidFill>
                  <a:srgbClr val="000000"/>
                </a:solidFill>
              </a:defRPr>
            </a:pPr>
            <a:r>
              <a:rPr sz="3200">
                <a:solidFill>
                  <a:srgbClr val="FFFFFF"/>
                </a:solidFill>
              </a:rPr>
              <a:t>Textebene 1</a:t>
            </a:r>
            <a:endParaRPr sz="3200">
              <a:solidFill>
                <a:srgbClr val="FFFFFF"/>
              </a:solidFill>
            </a:endParaRPr>
          </a:p>
          <a:p>
            <a:pPr lvl="1">
              <a:defRPr sz="1800">
                <a:solidFill>
                  <a:srgbClr val="000000"/>
                </a:solidFill>
              </a:defRPr>
            </a:pPr>
            <a:r>
              <a:rPr sz="3200">
                <a:solidFill>
                  <a:srgbClr val="FFFFFF"/>
                </a:solidFill>
              </a:rPr>
              <a:t>Textebene 2</a:t>
            </a:r>
            <a:endParaRPr sz="3200">
              <a:solidFill>
                <a:srgbClr val="FFFFFF"/>
              </a:solidFill>
            </a:endParaRPr>
          </a:p>
          <a:p>
            <a:pPr lvl="2">
              <a:defRPr sz="1800">
                <a:solidFill>
                  <a:srgbClr val="000000"/>
                </a:solidFill>
              </a:defRPr>
            </a:pPr>
            <a:r>
              <a:rPr sz="3200">
                <a:solidFill>
                  <a:srgbClr val="FFFFFF"/>
                </a:solidFill>
              </a:rPr>
              <a:t>Textebene 3</a:t>
            </a:r>
            <a:endParaRPr sz="3200">
              <a:solidFill>
                <a:srgbClr val="FFFFFF"/>
              </a:solidFill>
            </a:endParaRPr>
          </a:p>
          <a:p>
            <a:pPr lvl="3">
              <a:defRPr sz="1800">
                <a:solidFill>
                  <a:srgbClr val="000000"/>
                </a:solidFill>
              </a:defRPr>
            </a:pPr>
            <a:r>
              <a:rPr sz="3200">
                <a:solidFill>
                  <a:srgbClr val="FFFFFF"/>
                </a:solidFill>
              </a:rPr>
              <a:t>Textebene 4</a:t>
            </a:r>
            <a:endParaRPr sz="3200">
              <a:solidFill>
                <a:srgbClr val="FFFFFF"/>
              </a:solidFill>
            </a:endParaRPr>
          </a:p>
          <a:p>
            <a:pPr lvl="4">
              <a:defRPr sz="1800">
                <a:solidFill>
                  <a:srgbClr val="000000"/>
                </a:solidFill>
              </a:defRPr>
            </a:pPr>
            <a:r>
              <a:rPr sz="3200">
                <a:solidFill>
                  <a:srgbClr val="FFFFFF"/>
                </a:solidFill>
              </a:rPr>
              <a:t>Textebene 5</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Titeltext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Textebene 1</a:t>
            </a:r>
            <a:endParaRPr sz="3200"/>
          </a:p>
          <a:p>
            <a:pPr lvl="1">
              <a:defRPr sz="1800"/>
            </a:pPr>
            <a:r>
              <a:rPr sz="3200"/>
              <a:t>Textebene 2</a:t>
            </a:r>
            <a:endParaRPr sz="3200"/>
          </a:p>
          <a:p>
            <a:pPr lvl="2">
              <a:defRPr sz="1800"/>
            </a:pPr>
            <a:r>
              <a:rPr sz="3200"/>
              <a:t>Textebene 3</a:t>
            </a:r>
            <a:endParaRPr sz="3200"/>
          </a:p>
          <a:p>
            <a:pPr lvl="3">
              <a:defRPr sz="1800"/>
            </a:pPr>
            <a:r>
              <a:rPr sz="3200"/>
              <a:t>Textebene 4</a:t>
            </a:r>
            <a:endParaRPr sz="3200"/>
          </a:p>
          <a:p>
            <a:pPr lvl="4">
              <a:defRPr sz="1800"/>
            </a:pPr>
            <a:r>
              <a:rPr sz="3200"/>
              <a:t>Textebene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el - Mitte">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Titeltext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k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Titeltext</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Textebene 1</a:t>
            </a:r>
            <a:endParaRPr sz="3200"/>
          </a:p>
          <a:p>
            <a:pPr lvl="1">
              <a:defRPr sz="1800"/>
            </a:pPr>
            <a:r>
              <a:rPr sz="3200"/>
              <a:t>Textebene 2</a:t>
            </a:r>
            <a:endParaRPr sz="3200"/>
          </a:p>
          <a:p>
            <a:pPr lvl="2">
              <a:defRPr sz="1800"/>
            </a:pPr>
            <a:r>
              <a:rPr sz="3200"/>
              <a:t>Textebene 3</a:t>
            </a:r>
            <a:endParaRPr sz="3200"/>
          </a:p>
          <a:p>
            <a:pPr lvl="3">
              <a:defRPr sz="1800"/>
            </a:pPr>
            <a:r>
              <a:rPr sz="3200"/>
              <a:t>Textebene 4</a:t>
            </a:r>
            <a:endParaRPr sz="3200"/>
          </a:p>
          <a:p>
            <a:pPr lvl="4">
              <a:defRPr sz="1800"/>
            </a:pPr>
            <a:r>
              <a:rPr sz="3200"/>
              <a:t>Textebene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el - Oben">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Titeltext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el &amp; Aufzählung">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Titeltext</a:t>
            </a:r>
          </a:p>
        </p:txBody>
      </p:sp>
      <p:sp>
        <p:nvSpPr>
          <p:cNvPr id="19" name="Shape 19"/>
          <p:cNvSpPr/>
          <p:nvPr>
            <p:ph type="body" idx="1"/>
          </p:nvPr>
        </p:nvSpPr>
        <p:spPr>
          <a:prstGeom prst="rect">
            <a:avLst/>
          </a:prstGeom>
        </p:spPr>
        <p:txBody>
          <a:bodyPr/>
          <a:lstStyle/>
          <a:p>
            <a:pPr lvl="0">
              <a:defRPr sz="1800"/>
            </a:pPr>
            <a:r>
              <a:rPr sz="3600"/>
              <a:t>Textebene 1</a:t>
            </a:r>
            <a:endParaRPr sz="3600"/>
          </a:p>
          <a:p>
            <a:pPr lvl="1">
              <a:defRPr sz="1800"/>
            </a:pPr>
            <a:r>
              <a:rPr sz="3600"/>
              <a:t>Textebene 2</a:t>
            </a:r>
            <a:endParaRPr sz="3600"/>
          </a:p>
          <a:p>
            <a:pPr lvl="2">
              <a:defRPr sz="1800"/>
            </a:pPr>
            <a:r>
              <a:rPr sz="3600"/>
              <a:t>Textebene 3</a:t>
            </a:r>
            <a:endParaRPr sz="3600"/>
          </a:p>
          <a:p>
            <a:pPr lvl="3">
              <a:defRPr sz="1800"/>
            </a:pPr>
            <a:r>
              <a:rPr sz="3600"/>
              <a:t>Textebene 4</a:t>
            </a:r>
            <a:endParaRPr sz="3600"/>
          </a:p>
          <a:p>
            <a:pPr lvl="4">
              <a:defRPr sz="1800"/>
            </a:pPr>
            <a:r>
              <a:rPr sz="3600"/>
              <a:t>Textebene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el, Aufzählung &amp; F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Titeltext</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Textebene 1</a:t>
            </a:r>
            <a:endParaRPr sz="2800"/>
          </a:p>
          <a:p>
            <a:pPr lvl="1">
              <a:defRPr sz="1800"/>
            </a:pPr>
            <a:r>
              <a:rPr sz="2800"/>
              <a:t>Textebene 2</a:t>
            </a:r>
            <a:endParaRPr sz="2800"/>
          </a:p>
          <a:p>
            <a:pPr lvl="2">
              <a:defRPr sz="1800"/>
            </a:pPr>
            <a:r>
              <a:rPr sz="2800"/>
              <a:t>Textebene 3</a:t>
            </a:r>
            <a:endParaRPr sz="2800"/>
          </a:p>
          <a:p>
            <a:pPr lvl="3">
              <a:defRPr sz="1800"/>
            </a:pPr>
            <a:r>
              <a:rPr sz="2800"/>
              <a:t>Textebene 4</a:t>
            </a:r>
            <a:endParaRPr sz="2800"/>
          </a:p>
          <a:p>
            <a:pPr lvl="4">
              <a:defRPr sz="1800"/>
            </a:pPr>
            <a:r>
              <a:rPr sz="2800"/>
              <a:t>Textebene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kte">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Textebene 1</a:t>
            </a:r>
            <a:endParaRPr sz="3600"/>
          </a:p>
          <a:p>
            <a:pPr lvl="1">
              <a:defRPr sz="1800"/>
            </a:pPr>
            <a:r>
              <a:rPr sz="3600"/>
              <a:t>Textebene 2</a:t>
            </a:r>
            <a:endParaRPr sz="3600"/>
          </a:p>
          <a:p>
            <a:pPr lvl="2">
              <a:defRPr sz="1800"/>
            </a:pPr>
            <a:r>
              <a:rPr sz="3600"/>
              <a:t>Textebene 3</a:t>
            </a:r>
            <a:endParaRPr sz="3600"/>
          </a:p>
          <a:p>
            <a:pPr lvl="3">
              <a:defRPr sz="1800"/>
            </a:pPr>
            <a:r>
              <a:rPr sz="3600"/>
              <a:t>Textebene 4</a:t>
            </a:r>
            <a:endParaRPr sz="3600"/>
          </a:p>
          <a:p>
            <a:pPr lvl="4">
              <a:defRPr sz="1800"/>
            </a:pPr>
            <a:r>
              <a:rPr sz="3600"/>
              <a:t>Textebene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Stück">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Titeltext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Textebene 1</a:t>
            </a:r>
            <a:endParaRPr sz="3600"/>
          </a:p>
          <a:p>
            <a:pPr lvl="1">
              <a:defRPr sz="1800"/>
            </a:pPr>
            <a:r>
              <a:rPr sz="3600"/>
              <a:t>Textebene 2</a:t>
            </a:r>
            <a:endParaRPr sz="3600"/>
          </a:p>
          <a:p>
            <a:pPr lvl="2">
              <a:defRPr sz="1800"/>
            </a:pPr>
            <a:r>
              <a:rPr sz="3600"/>
              <a:t>Textebene 3</a:t>
            </a:r>
            <a:endParaRPr sz="3600"/>
          </a:p>
          <a:p>
            <a:pPr lvl="3">
              <a:defRPr sz="1800"/>
            </a:pPr>
            <a:r>
              <a:rPr sz="3600"/>
              <a:t>Textebene 4</a:t>
            </a:r>
            <a:endParaRPr sz="3600"/>
          </a:p>
          <a:p>
            <a:pPr lvl="4">
              <a:defRPr sz="1800"/>
            </a:pPr>
            <a:r>
              <a:rPr sz="3600"/>
              <a:t>Textebene 5</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advClick="1"/>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 Id="rId7" Type="http://schemas.openxmlformats.org/officeDocument/2006/relationships/image" Target="../media/image9.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video" Target="../media/media1.gif"/><Relationship Id="rId4" Type="http://schemas.microsoft.com/office/2007/relationships/media" Target="../media/media1.gif"/><Relationship Id="rId5" Type="http://schemas.openxmlformats.org/officeDocument/2006/relationships/image" Target="../media/image51.png"/><Relationship Id="rId6" Type="http://schemas.openxmlformats.org/officeDocument/2006/relationships/video" Target="../media/media2.gif"/><Relationship Id="rId7" Type="http://schemas.microsoft.com/office/2007/relationships/media" Target="../media/media2.gif"/><Relationship Id="rId8" Type="http://schemas.openxmlformats.org/officeDocument/2006/relationships/image" Target="../media/image52.png"/><Relationship Id="rId9" Type="http://schemas.openxmlformats.org/officeDocument/2006/relationships/video" Target="../media/media3.gif"/><Relationship Id="rId10" Type="http://schemas.microsoft.com/office/2007/relationships/media" Target="../media/media3.gif"/><Relationship Id="rId11" Type="http://schemas.openxmlformats.org/officeDocument/2006/relationships/image" Target="../media/image53.png"/><Relationship Id="rId12" Type="http://schemas.openxmlformats.org/officeDocument/2006/relationships/video" Target="../media/media4.gif"/><Relationship Id="rId13" Type="http://schemas.microsoft.com/office/2007/relationships/media" Target="../media/media4.gif"/><Relationship Id="rId14" Type="http://schemas.openxmlformats.org/officeDocument/2006/relationships/image" Target="../media/image54.png"/><Relationship Id="rId15" Type="http://schemas.openxmlformats.org/officeDocument/2006/relationships/video" Target="../media/media5.gif"/><Relationship Id="rId16" Type="http://schemas.microsoft.com/office/2007/relationships/media" Target="../media/media5.gif"/><Relationship Id="rId17" Type="http://schemas.openxmlformats.org/officeDocument/2006/relationships/image" Target="../media/image55.png"/><Relationship Id="rId18" Type="http://schemas.openxmlformats.org/officeDocument/2006/relationships/video" Target="../media/media6.gif"/><Relationship Id="rId19" Type="http://schemas.microsoft.com/office/2007/relationships/media" Target="../media/media6.gif"/><Relationship Id="rId20" Type="http://schemas.openxmlformats.org/officeDocument/2006/relationships/image" Target="../media/image56.png"/><Relationship Id="rId21" Type="http://schemas.openxmlformats.org/officeDocument/2006/relationships/video" Target="../media/media7.gif"/><Relationship Id="rId22" Type="http://schemas.microsoft.com/office/2007/relationships/media" Target="../media/media7.gif"/><Relationship Id="rId23" Type="http://schemas.openxmlformats.org/officeDocument/2006/relationships/image" Target="../media/image57.png"/><Relationship Id="rId24" Type="http://schemas.openxmlformats.org/officeDocument/2006/relationships/video" Target="../media/media8.gif"/><Relationship Id="rId25" Type="http://schemas.microsoft.com/office/2007/relationships/media" Target="../media/media8.gif"/><Relationship Id="rId26" Type="http://schemas.openxmlformats.org/officeDocument/2006/relationships/image" Target="../media/image58.png"/><Relationship Id="rId27" Type="http://schemas.openxmlformats.org/officeDocument/2006/relationships/video" Target="../media/media9.gif"/><Relationship Id="rId28" Type="http://schemas.microsoft.com/office/2007/relationships/media" Target="../media/media9.gif"/><Relationship Id="rId29" Type="http://schemas.openxmlformats.org/officeDocument/2006/relationships/image" Target="../media/image59.png"/><Relationship Id="rId30" Type="http://schemas.openxmlformats.org/officeDocument/2006/relationships/video" Target="../media/media10.gif"/><Relationship Id="rId31" Type="http://schemas.microsoft.com/office/2007/relationships/media" Target="../media/media10.gif"/><Relationship Id="rId32" Type="http://schemas.openxmlformats.org/officeDocument/2006/relationships/image" Target="../media/image60.png"/><Relationship Id="rId33" Type="http://schemas.openxmlformats.org/officeDocument/2006/relationships/video" Target="../media/media11.gif"/><Relationship Id="rId34" Type="http://schemas.microsoft.com/office/2007/relationships/media" Target="../media/media11.gif"/><Relationship Id="rId35" Type="http://schemas.openxmlformats.org/officeDocument/2006/relationships/image" Target="../media/image61.png"/><Relationship Id="rId36" Type="http://schemas.openxmlformats.org/officeDocument/2006/relationships/video" Target="../media/media12.gif"/><Relationship Id="rId37" Type="http://schemas.microsoft.com/office/2007/relationships/media" Target="../media/media12.gif"/><Relationship Id="rId38" Type="http://schemas.openxmlformats.org/officeDocument/2006/relationships/image" Target="../media/image62.png"/><Relationship Id="rId39" Type="http://schemas.openxmlformats.org/officeDocument/2006/relationships/video" Target="../media/media13.gif"/><Relationship Id="rId40" Type="http://schemas.microsoft.com/office/2007/relationships/media" Target="../media/media13.gif"/><Relationship Id="rId41" Type="http://schemas.openxmlformats.org/officeDocument/2006/relationships/image" Target="../media/image63.png"/><Relationship Id="rId42" Type="http://schemas.openxmlformats.org/officeDocument/2006/relationships/video" Target="../media/media14.gif"/><Relationship Id="rId43" Type="http://schemas.microsoft.com/office/2007/relationships/media" Target="../media/media14.gif"/><Relationship Id="rId44" Type="http://schemas.openxmlformats.org/officeDocument/2006/relationships/image" Target="../media/image64.png"/><Relationship Id="rId45" Type="http://schemas.openxmlformats.org/officeDocument/2006/relationships/video" Target="../media/media15.gif"/><Relationship Id="rId46" Type="http://schemas.microsoft.com/office/2007/relationships/media" Target="../media/media15.gif"/><Relationship Id="rId47" Type="http://schemas.openxmlformats.org/officeDocument/2006/relationships/image" Target="../media/image65.png"/><Relationship Id="rId48" Type="http://schemas.openxmlformats.org/officeDocument/2006/relationships/video" Target="../media/media16.gif"/><Relationship Id="rId49" Type="http://schemas.microsoft.com/office/2007/relationships/media" Target="../media/media16.gif"/><Relationship Id="rId50" Type="http://schemas.openxmlformats.org/officeDocument/2006/relationships/image" Target="../media/image66.png"/><Relationship Id="rId51" Type="http://schemas.openxmlformats.org/officeDocument/2006/relationships/video" Target="../media/media17.gif"/><Relationship Id="rId52" Type="http://schemas.microsoft.com/office/2007/relationships/media" Target="../media/media17.gif"/><Relationship Id="rId53" Type="http://schemas.openxmlformats.org/officeDocument/2006/relationships/image" Target="../media/image67.png"/><Relationship Id="rId54" Type="http://schemas.openxmlformats.org/officeDocument/2006/relationships/video" Target="../media/media18.gif"/><Relationship Id="rId55" Type="http://schemas.microsoft.com/office/2007/relationships/media" Target="../media/media18.gif"/><Relationship Id="rId56" Type="http://schemas.openxmlformats.org/officeDocument/2006/relationships/image" Target="../media/image68.png"/><Relationship Id="rId57" Type="http://schemas.openxmlformats.org/officeDocument/2006/relationships/image" Target="../media/image69.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0.png"/><Relationship Id="rId4" Type="http://schemas.openxmlformats.org/officeDocument/2006/relationships/image" Target="../media/image7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0.tif"/><Relationship Id="rId4" Type="http://schemas.openxmlformats.org/officeDocument/2006/relationships/image" Target="../media/image7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title"/>
          </p:nvPr>
        </p:nvSpPr>
        <p:spPr>
          <a:xfrm>
            <a:off x="639117" y="854819"/>
            <a:ext cx="11726566" cy="3131840"/>
          </a:xfrm>
          <a:prstGeom prst="rect">
            <a:avLst/>
          </a:prstGeom>
        </p:spPr>
        <p:txBody>
          <a:bodyPr/>
          <a:lstStyle/>
          <a:p>
            <a:pPr lvl="0" defTabSz="233679">
              <a:defRPr sz="1800"/>
            </a:pPr>
            <a:r>
              <a:rPr b="1" sz="4920">
                <a:solidFill>
                  <a:srgbClr val="53585F"/>
                </a:solidFill>
              </a:rPr>
              <a:t>Learning Generative Statistical Models</a:t>
            </a:r>
            <a:endParaRPr b="1" sz="4920">
              <a:solidFill>
                <a:srgbClr val="53585F"/>
              </a:solidFill>
            </a:endParaRPr>
          </a:p>
          <a:p>
            <a:pPr lvl="0" defTabSz="233679">
              <a:defRPr sz="1800"/>
            </a:pPr>
            <a:r>
              <a:rPr b="1" sz="4920">
                <a:solidFill>
                  <a:srgbClr val="53585F"/>
                </a:solidFill>
              </a:rPr>
              <a:t>from</a:t>
            </a:r>
            <a:endParaRPr b="1" sz="4920">
              <a:solidFill>
                <a:srgbClr val="53585F"/>
              </a:solidFill>
            </a:endParaRPr>
          </a:p>
          <a:p>
            <a:pPr lvl="0" defTabSz="233679">
              <a:defRPr sz="1800"/>
            </a:pPr>
            <a:r>
              <a:rPr b="1" sz="4920">
                <a:solidFill>
                  <a:srgbClr val="53585F"/>
                </a:solidFill>
              </a:rPr>
              <a:t>Brain Imaging Repositories</a:t>
            </a:r>
            <a:endParaRPr b="1" sz="4920">
              <a:solidFill>
                <a:srgbClr val="53585F"/>
              </a:solidFill>
            </a:endParaRPr>
          </a:p>
          <a:p>
            <a:pPr lvl="0" defTabSz="233679">
              <a:defRPr sz="1800"/>
            </a:pPr>
            <a:endParaRPr b="1" sz="4080">
              <a:solidFill>
                <a:srgbClr val="53585F"/>
              </a:solidFill>
            </a:endParaRPr>
          </a:p>
          <a:p>
            <a:pPr lvl="0" defTabSz="233679">
              <a:defRPr sz="1800"/>
            </a:pPr>
            <a:endParaRPr b="1" sz="2160">
              <a:solidFill>
                <a:srgbClr val="53585F"/>
              </a:solidFill>
            </a:endParaRPr>
          </a:p>
        </p:txBody>
      </p:sp>
      <p:sp>
        <p:nvSpPr>
          <p:cNvPr id="36" name="Shape 36"/>
          <p:cNvSpPr/>
          <p:nvPr>
            <p:ph type="body" idx="1"/>
          </p:nvPr>
        </p:nvSpPr>
        <p:spPr>
          <a:xfrm>
            <a:off x="1270000" y="4408852"/>
            <a:ext cx="10464800" cy="3131840"/>
          </a:xfrm>
          <a:prstGeom prst="rect">
            <a:avLst/>
          </a:prstGeom>
        </p:spPr>
        <p:txBody>
          <a:bodyPr/>
          <a:lstStyle/>
          <a:p>
            <a:pPr lvl="0">
              <a:defRPr sz="1800"/>
            </a:pPr>
            <a:r>
              <a:rPr sz="2900">
                <a:solidFill>
                  <a:srgbClr val="A6AAA9"/>
                </a:solidFill>
              </a:rPr>
              <a:t>Prof. Dr. med. Danilo Bzdok</a:t>
            </a:r>
            <a:endParaRPr sz="2900">
              <a:solidFill>
                <a:srgbClr val="A6AAA9"/>
              </a:solidFill>
            </a:endParaRPr>
          </a:p>
          <a:p>
            <a:pPr lvl="0">
              <a:defRPr sz="1800"/>
            </a:pPr>
            <a:endParaRPr sz="2600">
              <a:solidFill>
                <a:srgbClr val="A6AAA9"/>
              </a:solidFill>
            </a:endParaRPr>
          </a:p>
          <a:p>
            <a:pPr lvl="0">
              <a:defRPr sz="1800"/>
            </a:pPr>
            <a:endParaRPr sz="2600">
              <a:solidFill>
                <a:srgbClr val="A6AAA9"/>
              </a:solidFill>
            </a:endParaRPr>
          </a:p>
          <a:p>
            <a:pPr lvl="0">
              <a:defRPr sz="1800"/>
            </a:pPr>
            <a:endParaRPr sz="2600">
              <a:solidFill>
                <a:srgbClr val="A6AAA9"/>
              </a:solidFill>
            </a:endParaRPr>
          </a:p>
          <a:p>
            <a:pPr lvl="0">
              <a:defRPr sz="1800"/>
            </a:pPr>
            <a:r>
              <a:rPr sz="5100">
                <a:solidFill>
                  <a:srgbClr val="A6AAA9"/>
                </a:solidFill>
              </a:rPr>
              <a:t>&amp;</a:t>
            </a:r>
          </a:p>
        </p:txBody>
      </p:sp>
      <p:sp>
        <p:nvSpPr>
          <p:cNvPr id="37" name="Shape 37"/>
          <p:cNvSpPr/>
          <p:nvPr/>
        </p:nvSpPr>
        <p:spPr>
          <a:xfrm>
            <a:off x="1270000" y="7512050"/>
            <a:ext cx="10464800" cy="154999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defTabSz="531622">
              <a:defRPr b="0" sz="1800"/>
            </a:pPr>
            <a:endParaRPr sz="3367">
              <a:solidFill>
                <a:srgbClr val="53585F"/>
              </a:solidFill>
            </a:endParaRPr>
          </a:p>
          <a:p>
            <a:pPr lvl="0" defTabSz="531622">
              <a:defRPr b="0" sz="1800"/>
            </a:pPr>
            <a:r>
              <a:rPr sz="3367">
                <a:solidFill>
                  <a:srgbClr val="53585F"/>
                </a:solidFill>
              </a:rPr>
              <a:t>Data Science Workshop</a:t>
            </a:r>
            <a:endParaRPr sz="3367">
              <a:solidFill>
                <a:srgbClr val="53585F"/>
              </a:solidFill>
            </a:endParaRPr>
          </a:p>
          <a:p>
            <a:pPr lvl="0" defTabSz="531622">
              <a:defRPr b="0" sz="1800"/>
            </a:pPr>
            <a:r>
              <a:rPr sz="3367">
                <a:solidFill>
                  <a:srgbClr val="53585F"/>
                </a:solidFill>
              </a:rPr>
              <a:t>26 October 2015</a:t>
            </a:r>
          </a:p>
        </p:txBody>
      </p:sp>
      <p:pic>
        <p:nvPicPr>
          <p:cNvPr id="38" name="pasted-image.png"/>
          <p:cNvPicPr/>
          <p:nvPr/>
        </p:nvPicPr>
        <p:blipFill>
          <a:blip r:embed="rId3">
            <a:extLst/>
          </a:blip>
          <a:stretch>
            <a:fillRect/>
          </a:stretch>
        </p:blipFill>
        <p:spPr>
          <a:xfrm>
            <a:off x="7186097" y="5726789"/>
            <a:ext cx="3892961" cy="1405214"/>
          </a:xfrm>
          <a:prstGeom prst="rect">
            <a:avLst/>
          </a:prstGeom>
          <a:ln w="12700">
            <a:miter lim="400000"/>
          </a:ln>
        </p:spPr>
      </p:pic>
      <p:pic>
        <p:nvPicPr>
          <p:cNvPr id="39" name="pasted-image.png"/>
          <p:cNvPicPr/>
          <p:nvPr/>
        </p:nvPicPr>
        <p:blipFill>
          <a:blip r:embed="rId4">
            <a:extLst/>
          </a:blip>
          <a:stretch>
            <a:fillRect/>
          </a:stretch>
        </p:blipFill>
        <p:spPr>
          <a:xfrm>
            <a:off x="2794127" y="6096558"/>
            <a:ext cx="2812110" cy="792676"/>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8" name="pasted-image.tif"/>
          <p:cNvPicPr/>
          <p:nvPr/>
        </p:nvPicPr>
        <p:blipFill>
          <a:blip r:embed="rId3">
            <a:extLst/>
          </a:blip>
          <a:stretch>
            <a:fillRect/>
          </a:stretch>
        </p:blipFill>
        <p:spPr>
          <a:xfrm>
            <a:off x="2066091" y="1610420"/>
            <a:ext cx="8872618" cy="6532760"/>
          </a:xfrm>
          <a:prstGeom prst="rect">
            <a:avLst/>
          </a:prstGeom>
          <a:ln w="12700">
            <a:miter lim="400000"/>
          </a:ln>
        </p:spPr>
      </p:pic>
      <p:sp>
        <p:nvSpPr>
          <p:cNvPr id="109" name="Shape 109"/>
          <p:cNvSpPr/>
          <p:nvPr>
            <p:ph type="body" idx="1"/>
          </p:nvPr>
        </p:nvSpPr>
        <p:spPr>
          <a:xfrm>
            <a:off x="63500" y="59754"/>
            <a:ext cx="10464800" cy="1130301"/>
          </a:xfrm>
          <a:prstGeom prst="rect">
            <a:avLst/>
          </a:prstGeom>
        </p:spPr>
        <p:txBody>
          <a:bodyPr/>
          <a:lstStyle>
            <a:lvl1pPr algn="l"/>
          </a:lstStyle>
          <a:p>
            <a:pPr lvl="0">
              <a:defRPr sz="1800"/>
            </a:pPr>
            <a:r>
              <a:rPr sz="3200"/>
              <a:t>Sufficiency of network information</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pasted-image.tif"/>
          <p:cNvPicPr/>
          <p:nvPr/>
        </p:nvPicPr>
        <p:blipFill>
          <a:blip r:embed="rId3">
            <a:extLst/>
          </a:blip>
          <a:stretch>
            <a:fillRect/>
          </a:stretch>
        </p:blipFill>
        <p:spPr>
          <a:xfrm>
            <a:off x="12700" y="1028700"/>
            <a:ext cx="12941300" cy="8534400"/>
          </a:xfrm>
          <a:prstGeom prst="rect">
            <a:avLst/>
          </a:prstGeom>
          <a:ln w="12700">
            <a:miter lim="400000"/>
          </a:ln>
        </p:spPr>
      </p:pic>
      <p:sp>
        <p:nvSpPr>
          <p:cNvPr id="114" name="Shape 114"/>
          <p:cNvSpPr/>
          <p:nvPr>
            <p:ph type="body" idx="1"/>
          </p:nvPr>
        </p:nvSpPr>
        <p:spPr>
          <a:xfrm>
            <a:off x="63500" y="59754"/>
            <a:ext cx="10464800" cy="1130301"/>
          </a:xfrm>
          <a:prstGeom prst="rect">
            <a:avLst/>
          </a:prstGeom>
        </p:spPr>
        <p:txBody>
          <a:bodyPr/>
          <a:lstStyle>
            <a:lvl1pPr algn="l"/>
          </a:lstStyle>
          <a:p>
            <a:pPr lvl="0">
              <a:defRPr sz="1800"/>
            </a:pPr>
            <a:r>
              <a:rPr sz="3200"/>
              <a:t>Task versus rest network architecture</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 name="pasted-image.png"/>
          <p:cNvPicPr/>
          <p:nvPr/>
        </p:nvPicPr>
        <p:blipFill>
          <a:blip r:embed="rId3">
            <a:extLst/>
          </a:blip>
          <a:stretch>
            <a:fillRect/>
          </a:stretch>
        </p:blipFill>
        <p:spPr>
          <a:xfrm>
            <a:off x="0" y="1100158"/>
            <a:ext cx="13004800" cy="7629483"/>
          </a:xfrm>
          <a:prstGeom prst="rect">
            <a:avLst/>
          </a:prstGeom>
          <a:ln w="12700">
            <a:miter lim="400000"/>
          </a:ln>
        </p:spPr>
      </p:pic>
      <p:sp>
        <p:nvSpPr>
          <p:cNvPr id="119" name="Shape 119"/>
          <p:cNvSpPr/>
          <p:nvPr>
            <p:ph type="body" idx="1"/>
          </p:nvPr>
        </p:nvSpPr>
        <p:spPr>
          <a:xfrm>
            <a:off x="63500" y="59754"/>
            <a:ext cx="10464800" cy="1130301"/>
          </a:xfrm>
          <a:prstGeom prst="rect">
            <a:avLst/>
          </a:prstGeom>
        </p:spPr>
        <p:txBody>
          <a:bodyPr/>
          <a:lstStyle/>
          <a:p>
            <a:pPr lvl="0" algn="l">
              <a:defRPr sz="1800"/>
            </a:pPr>
            <a:r>
              <a:rPr sz="3200"/>
              <a:t>R</a:t>
            </a:r>
            <a:r>
              <a:rPr sz="3200"/>
              <a:t>egularization paths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23" name="figure_005.png"/>
          <p:cNvPicPr/>
          <p:nvPr/>
        </p:nvPicPr>
        <p:blipFill>
          <a:blip r:embed="rId3">
            <a:extLst/>
          </a:blip>
          <a:stretch>
            <a:fillRect/>
          </a:stretch>
        </p:blipFill>
        <p:spPr>
          <a:xfrm>
            <a:off x="-1" y="1815979"/>
            <a:ext cx="13004801" cy="6274042"/>
          </a:xfrm>
          <a:prstGeom prst="rect">
            <a:avLst/>
          </a:prstGeom>
          <a:ln w="12700">
            <a:miter lim="400000"/>
          </a:ln>
        </p:spPr>
      </p:pic>
      <p:sp>
        <p:nvSpPr>
          <p:cNvPr id="124" name="Shape 124"/>
          <p:cNvSpPr/>
          <p:nvPr>
            <p:ph type="body" idx="1"/>
          </p:nvPr>
        </p:nvSpPr>
        <p:spPr>
          <a:xfrm>
            <a:off x="63500" y="59754"/>
            <a:ext cx="10464800" cy="1130301"/>
          </a:xfrm>
          <a:prstGeom prst="rect">
            <a:avLst/>
          </a:prstGeom>
        </p:spPr>
        <p:txBody>
          <a:bodyPr/>
          <a:lstStyle>
            <a:lvl1pPr algn="l">
              <a:defRPr>
                <a:solidFill>
                  <a:srgbClr val="FFFFFF"/>
                </a:solidFill>
              </a:defRPr>
            </a:lvl1pPr>
          </a:lstStyle>
          <a:p>
            <a:pPr lvl="0">
              <a:defRPr sz="1800">
                <a:solidFill>
                  <a:srgbClr val="000000"/>
                </a:solidFill>
              </a:defRPr>
            </a:pPr>
            <a:r>
              <a:rPr sz="3200">
                <a:solidFill>
                  <a:srgbClr val="FFFFFF"/>
                </a:solidFill>
              </a:rPr>
              <a:t>Network-network models versus region-region models</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pasted-image.png"/>
          <p:cNvPicPr/>
          <p:nvPr/>
        </p:nvPicPr>
        <p:blipFill>
          <a:blip r:embed="rId3">
            <a:extLst/>
          </a:blip>
          <a:stretch>
            <a:fillRect/>
          </a:stretch>
        </p:blipFill>
        <p:spPr>
          <a:xfrm>
            <a:off x="733196" y="6657247"/>
            <a:ext cx="2654350" cy="2512153"/>
          </a:xfrm>
          <a:prstGeom prst="rect">
            <a:avLst/>
          </a:prstGeom>
          <a:ln w="12700">
            <a:miter lim="400000"/>
          </a:ln>
        </p:spPr>
      </p:pic>
      <p:pic>
        <p:nvPicPr>
          <p:cNvPr id="129" name="pasted-image.png"/>
          <p:cNvPicPr/>
          <p:nvPr/>
        </p:nvPicPr>
        <p:blipFill>
          <a:blip r:embed="rId4">
            <a:extLst/>
          </a:blip>
          <a:stretch>
            <a:fillRect/>
          </a:stretch>
        </p:blipFill>
        <p:spPr>
          <a:xfrm>
            <a:off x="6758824" y="6669947"/>
            <a:ext cx="2674034" cy="2512153"/>
          </a:xfrm>
          <a:prstGeom prst="rect">
            <a:avLst/>
          </a:prstGeom>
          <a:ln w="12700">
            <a:miter lim="400000"/>
          </a:ln>
        </p:spPr>
      </p:pic>
      <p:pic>
        <p:nvPicPr>
          <p:cNvPr id="130" name="pasted-image.png"/>
          <p:cNvPicPr/>
          <p:nvPr/>
        </p:nvPicPr>
        <p:blipFill>
          <a:blip r:embed="rId5">
            <a:extLst/>
          </a:blip>
          <a:stretch>
            <a:fillRect/>
          </a:stretch>
        </p:blipFill>
        <p:spPr>
          <a:xfrm>
            <a:off x="755090" y="1217453"/>
            <a:ext cx="2610561" cy="2405364"/>
          </a:xfrm>
          <a:prstGeom prst="rect">
            <a:avLst/>
          </a:prstGeom>
          <a:ln w="12700">
            <a:miter lim="400000"/>
          </a:ln>
        </p:spPr>
      </p:pic>
      <p:pic>
        <p:nvPicPr>
          <p:cNvPr id="131" name="pasted-image.png"/>
          <p:cNvPicPr/>
          <p:nvPr/>
        </p:nvPicPr>
        <p:blipFill>
          <a:blip r:embed="rId6">
            <a:extLst/>
          </a:blip>
          <a:stretch>
            <a:fillRect/>
          </a:stretch>
        </p:blipFill>
        <p:spPr>
          <a:xfrm>
            <a:off x="6666321" y="1164059"/>
            <a:ext cx="2681239" cy="2512152"/>
          </a:xfrm>
          <a:prstGeom prst="rect">
            <a:avLst/>
          </a:prstGeom>
          <a:ln w="12700">
            <a:miter lim="400000"/>
          </a:ln>
        </p:spPr>
      </p:pic>
      <p:pic>
        <p:nvPicPr>
          <p:cNvPr id="132" name="pasted-image.png"/>
          <p:cNvPicPr/>
          <p:nvPr/>
        </p:nvPicPr>
        <p:blipFill>
          <a:blip r:embed="rId7">
            <a:extLst/>
          </a:blip>
          <a:stretch>
            <a:fillRect/>
          </a:stretch>
        </p:blipFill>
        <p:spPr>
          <a:xfrm>
            <a:off x="9416116" y="1169695"/>
            <a:ext cx="2673560" cy="2500880"/>
          </a:xfrm>
          <a:prstGeom prst="rect">
            <a:avLst/>
          </a:prstGeom>
          <a:ln w="12700">
            <a:miter lim="400000"/>
          </a:ln>
        </p:spPr>
      </p:pic>
      <p:pic>
        <p:nvPicPr>
          <p:cNvPr id="133" name="pasted-image.png"/>
          <p:cNvPicPr/>
          <p:nvPr/>
        </p:nvPicPr>
        <p:blipFill>
          <a:blip r:embed="rId8">
            <a:extLst/>
          </a:blip>
          <a:stretch>
            <a:fillRect/>
          </a:stretch>
        </p:blipFill>
        <p:spPr>
          <a:xfrm>
            <a:off x="3378132" y="1169695"/>
            <a:ext cx="2643788" cy="2500880"/>
          </a:xfrm>
          <a:prstGeom prst="rect">
            <a:avLst/>
          </a:prstGeom>
          <a:ln w="12700">
            <a:miter lim="400000"/>
          </a:ln>
        </p:spPr>
      </p:pic>
      <p:pic>
        <p:nvPicPr>
          <p:cNvPr id="134" name="pasted-image.png"/>
          <p:cNvPicPr/>
          <p:nvPr/>
        </p:nvPicPr>
        <p:blipFill>
          <a:blip r:embed="rId9">
            <a:extLst/>
          </a:blip>
          <a:stretch>
            <a:fillRect/>
          </a:stretch>
        </p:blipFill>
        <p:spPr>
          <a:xfrm>
            <a:off x="9425721" y="6681775"/>
            <a:ext cx="2654350" cy="2463098"/>
          </a:xfrm>
          <a:prstGeom prst="rect">
            <a:avLst/>
          </a:prstGeom>
          <a:ln w="12700">
            <a:miter lim="400000"/>
          </a:ln>
        </p:spPr>
      </p:pic>
      <p:pic>
        <p:nvPicPr>
          <p:cNvPr id="135" name="pasted-image.png"/>
          <p:cNvPicPr/>
          <p:nvPr/>
        </p:nvPicPr>
        <p:blipFill>
          <a:blip r:embed="rId10">
            <a:extLst/>
          </a:blip>
          <a:stretch>
            <a:fillRect/>
          </a:stretch>
        </p:blipFill>
        <p:spPr>
          <a:xfrm>
            <a:off x="3419080" y="6706526"/>
            <a:ext cx="2569110" cy="2405364"/>
          </a:xfrm>
          <a:prstGeom prst="rect">
            <a:avLst/>
          </a:prstGeom>
          <a:ln w="12700">
            <a:miter lim="400000"/>
          </a:ln>
        </p:spPr>
      </p:pic>
      <p:pic>
        <p:nvPicPr>
          <p:cNvPr id="136" name="pasted-image.png"/>
          <p:cNvPicPr/>
          <p:nvPr/>
        </p:nvPicPr>
        <p:blipFill>
          <a:blip r:embed="rId11">
            <a:extLst/>
          </a:blip>
          <a:stretch>
            <a:fillRect/>
          </a:stretch>
        </p:blipFill>
        <p:spPr>
          <a:xfrm>
            <a:off x="721247" y="3828103"/>
            <a:ext cx="2678247" cy="2500881"/>
          </a:xfrm>
          <a:prstGeom prst="rect">
            <a:avLst/>
          </a:prstGeom>
          <a:ln w="12700">
            <a:miter lim="400000"/>
          </a:ln>
        </p:spPr>
      </p:pic>
      <p:pic>
        <p:nvPicPr>
          <p:cNvPr id="137" name="pasted-image.png"/>
          <p:cNvPicPr/>
          <p:nvPr/>
        </p:nvPicPr>
        <p:blipFill>
          <a:blip r:embed="rId12">
            <a:extLst/>
          </a:blip>
          <a:stretch>
            <a:fillRect/>
          </a:stretch>
        </p:blipFill>
        <p:spPr>
          <a:xfrm>
            <a:off x="6677324" y="3763437"/>
            <a:ext cx="2659234" cy="2512153"/>
          </a:xfrm>
          <a:prstGeom prst="rect">
            <a:avLst/>
          </a:prstGeom>
          <a:ln w="12700">
            <a:miter lim="400000"/>
          </a:ln>
        </p:spPr>
      </p:pic>
      <p:pic>
        <p:nvPicPr>
          <p:cNvPr id="138" name="pasted-image.png"/>
          <p:cNvPicPr/>
          <p:nvPr/>
        </p:nvPicPr>
        <p:blipFill>
          <a:blip r:embed="rId13">
            <a:extLst/>
          </a:blip>
          <a:stretch>
            <a:fillRect/>
          </a:stretch>
        </p:blipFill>
        <p:spPr>
          <a:xfrm>
            <a:off x="9425721" y="3741346"/>
            <a:ext cx="2654350" cy="2534244"/>
          </a:xfrm>
          <a:prstGeom prst="rect">
            <a:avLst/>
          </a:prstGeom>
          <a:ln w="12700">
            <a:miter lim="400000"/>
          </a:ln>
        </p:spPr>
      </p:pic>
      <p:pic>
        <p:nvPicPr>
          <p:cNvPr id="139" name="pasted-image.png"/>
          <p:cNvPicPr/>
          <p:nvPr/>
        </p:nvPicPr>
        <p:blipFill>
          <a:blip r:embed="rId14">
            <a:extLst/>
          </a:blip>
          <a:stretch>
            <a:fillRect/>
          </a:stretch>
        </p:blipFill>
        <p:spPr>
          <a:xfrm>
            <a:off x="3389306" y="3776919"/>
            <a:ext cx="2621440" cy="2463098"/>
          </a:xfrm>
          <a:prstGeom prst="rect">
            <a:avLst/>
          </a:prstGeom>
          <a:ln w="12700">
            <a:miter lim="400000"/>
          </a:ln>
        </p:spPr>
      </p:pic>
      <p:sp>
        <p:nvSpPr>
          <p:cNvPr id="140" name="Shape 140"/>
          <p:cNvSpPr/>
          <p:nvPr/>
        </p:nvSpPr>
        <p:spPr>
          <a:xfrm>
            <a:off x="5587103" y="3802740"/>
            <a:ext cx="575299"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1" name="Shape 141"/>
          <p:cNvSpPr/>
          <p:nvPr/>
        </p:nvSpPr>
        <p:spPr>
          <a:xfrm>
            <a:off x="5587103" y="1312069"/>
            <a:ext cx="575299"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2" name="Shape 142"/>
          <p:cNvSpPr/>
          <p:nvPr/>
        </p:nvSpPr>
        <p:spPr>
          <a:xfrm>
            <a:off x="2826211" y="1312214"/>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3" name="Shape 143"/>
          <p:cNvSpPr/>
          <p:nvPr/>
        </p:nvSpPr>
        <p:spPr>
          <a:xfrm>
            <a:off x="2929194" y="3840840"/>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4" name="Shape 144"/>
          <p:cNvSpPr/>
          <p:nvPr/>
        </p:nvSpPr>
        <p:spPr>
          <a:xfrm>
            <a:off x="2929194" y="6746215"/>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5" name="Shape 145"/>
          <p:cNvSpPr/>
          <p:nvPr/>
        </p:nvSpPr>
        <p:spPr>
          <a:xfrm>
            <a:off x="5444596" y="6869055"/>
            <a:ext cx="575299"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6" name="Shape 146"/>
          <p:cNvSpPr/>
          <p:nvPr/>
        </p:nvSpPr>
        <p:spPr>
          <a:xfrm>
            <a:off x="8807022" y="1312069"/>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7" name="Shape 147"/>
          <p:cNvSpPr/>
          <p:nvPr/>
        </p:nvSpPr>
        <p:spPr>
          <a:xfrm>
            <a:off x="11514928" y="1312069"/>
            <a:ext cx="575299"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8" name="Shape 148"/>
          <p:cNvSpPr/>
          <p:nvPr/>
        </p:nvSpPr>
        <p:spPr>
          <a:xfrm>
            <a:off x="8807022" y="3870842"/>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49" name="Shape 149"/>
          <p:cNvSpPr/>
          <p:nvPr/>
        </p:nvSpPr>
        <p:spPr>
          <a:xfrm>
            <a:off x="11643266" y="3764640"/>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50" name="Shape 150"/>
          <p:cNvSpPr/>
          <p:nvPr/>
        </p:nvSpPr>
        <p:spPr>
          <a:xfrm>
            <a:off x="8973859" y="6746215"/>
            <a:ext cx="575299"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51" name="Shape 151"/>
          <p:cNvSpPr/>
          <p:nvPr/>
        </p:nvSpPr>
        <p:spPr>
          <a:xfrm>
            <a:off x="11643266" y="6746215"/>
            <a:ext cx="575298" cy="579887"/>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203" name="Shape 203"/>
          <p:cNvSpPr/>
          <p:nvPr/>
        </p:nvSpPr>
        <p:spPr>
          <a:xfrm>
            <a:off x="682040" y="2928708"/>
            <a:ext cx="389156" cy="570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7418" y="16716"/>
                  <a:pt x="218" y="9516"/>
                  <a:pt x="0" y="0"/>
                </a:cubicBezTo>
              </a:path>
            </a:pathLst>
          </a:custGeom>
          <a:ln w="25400">
            <a:solidFill>
              <a:srgbClr val="53585F"/>
            </a:solidFill>
            <a:miter lim="400000"/>
            <a:headEnd type="triangle"/>
            <a:tailEnd type="triangle"/>
          </a:ln>
        </p:spPr>
        <p:txBody>
          <a:bodyPr/>
          <a:lstStyle/>
          <a:p>
            <a:pPr lvl="0"/>
          </a:p>
        </p:txBody>
      </p:sp>
      <p:sp>
        <p:nvSpPr>
          <p:cNvPr id="204" name="Shape 204"/>
          <p:cNvSpPr/>
          <p:nvPr/>
        </p:nvSpPr>
        <p:spPr>
          <a:xfrm>
            <a:off x="6559867" y="2928708"/>
            <a:ext cx="389156" cy="570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7418" y="16716"/>
                  <a:pt x="218" y="9516"/>
                  <a:pt x="0" y="0"/>
                </a:cubicBezTo>
              </a:path>
            </a:pathLst>
          </a:custGeom>
          <a:ln w="25400">
            <a:solidFill>
              <a:srgbClr val="53585F"/>
            </a:solidFill>
            <a:miter lim="400000"/>
            <a:headEnd type="triangle"/>
            <a:tailEnd type="triangle"/>
          </a:ln>
        </p:spPr>
        <p:txBody>
          <a:bodyPr/>
          <a:lstStyle/>
          <a:p>
            <a:pPr lvl="0"/>
          </a:p>
        </p:txBody>
      </p:sp>
      <p:sp>
        <p:nvSpPr>
          <p:cNvPr id="154" name="Shape 154"/>
          <p:cNvSpPr/>
          <p:nvPr/>
        </p:nvSpPr>
        <p:spPr>
          <a:xfrm rot="2952310">
            <a:off x="64770" y="3255480"/>
            <a:ext cx="1110923" cy="274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53585F"/>
                </a:solidFill>
              </a:defRPr>
            </a:lvl1pPr>
          </a:lstStyle>
          <a:p>
            <a:pPr lvl="0">
              <a:defRPr b="0" sz="1800">
                <a:solidFill>
                  <a:srgbClr val="000000"/>
                </a:solidFill>
              </a:defRPr>
            </a:pPr>
            <a:r>
              <a:rPr b="1" sz="1200">
                <a:solidFill>
                  <a:srgbClr val="53585F"/>
                </a:solidFill>
              </a:rPr>
              <a:t>ARCHI tasks</a:t>
            </a:r>
          </a:p>
        </p:txBody>
      </p:sp>
      <p:sp>
        <p:nvSpPr>
          <p:cNvPr id="155" name="Shape 155"/>
          <p:cNvSpPr/>
          <p:nvPr/>
        </p:nvSpPr>
        <p:spPr>
          <a:xfrm rot="2946707">
            <a:off x="6038820" y="3233510"/>
            <a:ext cx="931751" cy="2744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lvl1pPr>
          </a:lstStyle>
          <a:p>
            <a:pPr lvl="0">
              <a:defRPr b="0" sz="1800"/>
            </a:pPr>
            <a:r>
              <a:rPr b="1" sz="1200"/>
              <a:t>HCP tasks</a:t>
            </a:r>
          </a:p>
        </p:txBody>
      </p:sp>
      <p:sp>
        <p:nvSpPr>
          <p:cNvPr id="156" name="Shape 156"/>
          <p:cNvSpPr/>
          <p:nvPr/>
        </p:nvSpPr>
        <p:spPr>
          <a:xfrm>
            <a:off x="1451669" y="1127021"/>
            <a:ext cx="1289281"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57" name="Shape 157"/>
          <p:cNvSpPr/>
          <p:nvPr/>
        </p:nvSpPr>
        <p:spPr>
          <a:xfrm>
            <a:off x="3965601" y="1076221"/>
            <a:ext cx="1289280"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58" name="Shape 158"/>
          <p:cNvSpPr/>
          <p:nvPr/>
        </p:nvSpPr>
        <p:spPr>
          <a:xfrm>
            <a:off x="7361940" y="1101621"/>
            <a:ext cx="1289281"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59" name="Shape 159"/>
          <p:cNvSpPr/>
          <p:nvPr/>
        </p:nvSpPr>
        <p:spPr>
          <a:xfrm>
            <a:off x="10114360" y="1089960"/>
            <a:ext cx="1289280"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60" name="Shape 160"/>
          <p:cNvSpPr/>
          <p:nvPr/>
        </p:nvSpPr>
        <p:spPr>
          <a:xfrm>
            <a:off x="1283495" y="3740218"/>
            <a:ext cx="1289280"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61" name="Shape 161"/>
          <p:cNvSpPr/>
          <p:nvPr/>
        </p:nvSpPr>
        <p:spPr>
          <a:xfrm>
            <a:off x="4058995" y="3685633"/>
            <a:ext cx="1289281"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62" name="Shape 162"/>
          <p:cNvSpPr/>
          <p:nvPr/>
        </p:nvSpPr>
        <p:spPr>
          <a:xfrm>
            <a:off x="7361940" y="3660233"/>
            <a:ext cx="1289281"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63" name="Shape 163"/>
          <p:cNvSpPr/>
          <p:nvPr/>
        </p:nvSpPr>
        <p:spPr>
          <a:xfrm>
            <a:off x="10114360" y="3658936"/>
            <a:ext cx="1289280"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64" name="Shape 164"/>
          <p:cNvSpPr/>
          <p:nvPr/>
        </p:nvSpPr>
        <p:spPr>
          <a:xfrm>
            <a:off x="1347574" y="942592"/>
            <a:ext cx="1162200" cy="527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b="0" sz="1800"/>
            </a:pPr>
            <a:r>
              <a:rPr b="1" sz="1500"/>
              <a:t>Sparse PCA</a:t>
            </a:r>
          </a:p>
        </p:txBody>
      </p:sp>
      <p:sp>
        <p:nvSpPr>
          <p:cNvPr id="165" name="Shape 165"/>
          <p:cNvSpPr/>
          <p:nvPr/>
        </p:nvSpPr>
        <p:spPr>
          <a:xfrm>
            <a:off x="7208159" y="913406"/>
            <a:ext cx="1162200" cy="527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b="0" sz="1800"/>
            </a:pPr>
            <a:r>
              <a:rPr b="1" sz="1500"/>
              <a:t>Sparse PCA</a:t>
            </a:r>
          </a:p>
        </p:txBody>
      </p:sp>
      <p:sp>
        <p:nvSpPr>
          <p:cNvPr id="166" name="Shape 166"/>
          <p:cNvSpPr/>
          <p:nvPr/>
        </p:nvSpPr>
        <p:spPr>
          <a:xfrm>
            <a:off x="3916714" y="1045326"/>
            <a:ext cx="1162200" cy="311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b="0" sz="1800"/>
            </a:pPr>
            <a:r>
              <a:rPr b="1" sz="1500"/>
              <a:t>ICA</a:t>
            </a:r>
          </a:p>
        </p:txBody>
      </p:sp>
      <p:sp>
        <p:nvSpPr>
          <p:cNvPr id="167" name="Shape 167"/>
          <p:cNvSpPr/>
          <p:nvPr/>
        </p:nvSpPr>
        <p:spPr>
          <a:xfrm>
            <a:off x="9996058" y="1021356"/>
            <a:ext cx="1162200" cy="311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b="0" sz="1800"/>
            </a:pPr>
            <a:r>
              <a:rPr b="1" sz="1500"/>
              <a:t>ICA</a:t>
            </a:r>
          </a:p>
        </p:txBody>
      </p:sp>
      <p:sp>
        <p:nvSpPr>
          <p:cNvPr id="168" name="Shape 168"/>
          <p:cNvSpPr/>
          <p:nvPr/>
        </p:nvSpPr>
        <p:spPr>
          <a:xfrm>
            <a:off x="1347574" y="3681517"/>
            <a:ext cx="1162200" cy="298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PCA</a:t>
            </a:r>
          </a:p>
        </p:txBody>
      </p:sp>
      <p:sp>
        <p:nvSpPr>
          <p:cNvPr id="169" name="Shape 169"/>
          <p:cNvSpPr/>
          <p:nvPr/>
        </p:nvSpPr>
        <p:spPr>
          <a:xfrm>
            <a:off x="7212962" y="3660954"/>
            <a:ext cx="1162199" cy="311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b="0" sz="1800"/>
            </a:pPr>
            <a:r>
              <a:rPr b="1" sz="1500"/>
              <a:t>PCA</a:t>
            </a:r>
          </a:p>
        </p:txBody>
      </p:sp>
      <p:sp>
        <p:nvSpPr>
          <p:cNvPr id="170" name="Shape 170"/>
          <p:cNvSpPr/>
          <p:nvPr/>
        </p:nvSpPr>
        <p:spPr>
          <a:xfrm>
            <a:off x="3923912" y="3681517"/>
            <a:ext cx="1162200" cy="298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FA</a:t>
            </a:r>
          </a:p>
        </p:txBody>
      </p:sp>
      <p:sp>
        <p:nvSpPr>
          <p:cNvPr id="171" name="Shape 171"/>
          <p:cNvSpPr/>
          <p:nvPr/>
        </p:nvSpPr>
        <p:spPr>
          <a:xfrm>
            <a:off x="9996058" y="3650855"/>
            <a:ext cx="1162200" cy="311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b="0" sz="1800"/>
            </a:pPr>
            <a:r>
              <a:rPr b="1" sz="1500"/>
              <a:t>FA</a:t>
            </a:r>
          </a:p>
        </p:txBody>
      </p:sp>
      <p:sp>
        <p:nvSpPr>
          <p:cNvPr id="172" name="Shape 172"/>
          <p:cNvSpPr/>
          <p:nvPr/>
        </p:nvSpPr>
        <p:spPr>
          <a:xfrm>
            <a:off x="1169195" y="6562999"/>
            <a:ext cx="1289280"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73" name="Shape 173"/>
          <p:cNvSpPr/>
          <p:nvPr/>
        </p:nvSpPr>
        <p:spPr>
          <a:xfrm>
            <a:off x="3954376" y="6624247"/>
            <a:ext cx="1289280" cy="224862"/>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74" name="Shape 174"/>
          <p:cNvSpPr/>
          <p:nvPr/>
        </p:nvSpPr>
        <p:spPr>
          <a:xfrm>
            <a:off x="7439874" y="6587135"/>
            <a:ext cx="1289281" cy="224861"/>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75" name="Shape 175"/>
          <p:cNvSpPr/>
          <p:nvPr/>
        </p:nvSpPr>
        <p:spPr>
          <a:xfrm>
            <a:off x="9951571" y="6614579"/>
            <a:ext cx="1289281" cy="224861"/>
          </a:xfrm>
          <a:prstGeom prst="rect">
            <a:avLst/>
          </a:prstGeom>
          <a:solidFill>
            <a:srgbClr val="FFFFFF"/>
          </a:solidFill>
          <a:ln w="12700">
            <a:miter lim="400000"/>
          </a:ln>
        </p:spPr>
        <p:txBody>
          <a:bodyPr lIns="0" tIns="0" rIns="0" bIns="0" anchor="ctr"/>
          <a:lstStyle/>
          <a:p>
            <a:pPr lvl="0">
              <a:defRPr b="0" sz="2400">
                <a:latin typeface="+mn-lt"/>
                <a:ea typeface="+mn-ea"/>
                <a:cs typeface="+mn-cs"/>
                <a:sym typeface="Helvetica Light"/>
              </a:defRPr>
            </a:pPr>
          </a:p>
        </p:txBody>
      </p:sp>
      <p:sp>
        <p:nvSpPr>
          <p:cNvPr id="176" name="Shape 176"/>
          <p:cNvSpPr/>
          <p:nvPr/>
        </p:nvSpPr>
        <p:spPr>
          <a:xfrm>
            <a:off x="1286816" y="6525712"/>
            <a:ext cx="1162200" cy="298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K-means</a:t>
            </a:r>
          </a:p>
        </p:txBody>
      </p:sp>
      <p:sp>
        <p:nvSpPr>
          <p:cNvPr id="177" name="Shape 177"/>
          <p:cNvSpPr/>
          <p:nvPr/>
        </p:nvSpPr>
        <p:spPr>
          <a:xfrm>
            <a:off x="7253803" y="6511291"/>
            <a:ext cx="1162200" cy="298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K-means</a:t>
            </a:r>
          </a:p>
        </p:txBody>
      </p:sp>
      <p:sp>
        <p:nvSpPr>
          <p:cNvPr id="178" name="Shape 178"/>
          <p:cNvSpPr/>
          <p:nvPr/>
        </p:nvSpPr>
        <p:spPr>
          <a:xfrm>
            <a:off x="3913954" y="6525712"/>
            <a:ext cx="1162200" cy="298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Ward</a:t>
            </a:r>
          </a:p>
        </p:txBody>
      </p:sp>
      <p:sp>
        <p:nvSpPr>
          <p:cNvPr id="179" name="Shape 179"/>
          <p:cNvSpPr/>
          <p:nvPr/>
        </p:nvSpPr>
        <p:spPr>
          <a:xfrm>
            <a:off x="9935300" y="6501192"/>
            <a:ext cx="1162200" cy="298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Ward</a:t>
            </a:r>
          </a:p>
        </p:txBody>
      </p:sp>
      <p:sp>
        <p:nvSpPr>
          <p:cNvPr id="180" name="Shape 180"/>
          <p:cNvSpPr/>
          <p:nvPr/>
        </p:nvSpPr>
        <p:spPr>
          <a:xfrm>
            <a:off x="2535897" y="658915"/>
            <a:ext cx="1403581" cy="298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ARCHI dataset</a:t>
            </a:r>
          </a:p>
        </p:txBody>
      </p:sp>
      <p:sp>
        <p:nvSpPr>
          <p:cNvPr id="181" name="Shape 181"/>
          <p:cNvSpPr/>
          <p:nvPr/>
        </p:nvSpPr>
        <p:spPr>
          <a:xfrm>
            <a:off x="8559718" y="666261"/>
            <a:ext cx="1403580" cy="298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lvl="0">
              <a:defRPr b="0" sz="1800"/>
            </a:pPr>
            <a:r>
              <a:rPr b="1" sz="1400"/>
              <a:t>HCP dataset</a:t>
            </a:r>
          </a:p>
        </p:txBody>
      </p:sp>
      <p:sp>
        <p:nvSpPr>
          <p:cNvPr id="182" name="Shape 182"/>
          <p:cNvSpPr/>
          <p:nvPr/>
        </p:nvSpPr>
        <p:spPr>
          <a:xfrm flipH="1">
            <a:off x="5350750" y="1428994"/>
            <a:ext cx="201011" cy="201012"/>
          </a:xfrm>
          <a:prstGeom prst="line">
            <a:avLst/>
          </a:prstGeom>
          <a:ln w="25400">
            <a:solidFill>
              <a:srgbClr val="53585F"/>
            </a:solidFill>
            <a:miter lim="400000"/>
            <a:headEnd type="triangle"/>
          </a:ln>
        </p:spPr>
        <p:txBody>
          <a:bodyPr lIns="0" tIns="0" rIns="0" bIns="0" anchor="ctr"/>
          <a:lstStyle/>
          <a:p>
            <a:pPr lvl="0">
              <a:defRPr b="0" sz="2400">
                <a:latin typeface="+mn-lt"/>
                <a:ea typeface="+mn-ea"/>
                <a:cs typeface="+mn-cs"/>
                <a:sym typeface="Helvetica Light"/>
              </a:defRPr>
            </a:pPr>
          </a:p>
        </p:txBody>
      </p:sp>
      <p:sp>
        <p:nvSpPr>
          <p:cNvPr id="183" name="Shape 183"/>
          <p:cNvSpPr/>
          <p:nvPr/>
        </p:nvSpPr>
        <p:spPr>
          <a:xfrm flipH="1">
            <a:off x="11421350" y="1431182"/>
            <a:ext cx="201012" cy="201012"/>
          </a:xfrm>
          <a:prstGeom prst="line">
            <a:avLst/>
          </a:prstGeom>
          <a:ln w="25400">
            <a:solidFill>
              <a:srgbClr val="53585F"/>
            </a:solidFill>
            <a:miter lim="400000"/>
            <a:headEnd type="triangle"/>
          </a:ln>
        </p:spPr>
        <p:txBody>
          <a:bodyPr lIns="0" tIns="0" rIns="0" bIns="0" anchor="ctr"/>
          <a:lstStyle/>
          <a:p>
            <a:pPr lvl="0">
              <a:defRPr b="0" sz="2400">
                <a:latin typeface="+mn-lt"/>
                <a:ea typeface="+mn-ea"/>
                <a:cs typeface="+mn-cs"/>
                <a:sym typeface="Helvetica Light"/>
              </a:defRPr>
            </a:pPr>
          </a:p>
        </p:txBody>
      </p:sp>
      <p:sp>
        <p:nvSpPr>
          <p:cNvPr id="184" name="Shape 184"/>
          <p:cNvSpPr/>
          <p:nvPr/>
        </p:nvSpPr>
        <p:spPr>
          <a:xfrm rot="2893773">
            <a:off x="5192754" y="1270222"/>
            <a:ext cx="948818" cy="274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53585F"/>
                </a:solidFill>
              </a:defRPr>
            </a:lvl1pPr>
          </a:lstStyle>
          <a:p>
            <a:pPr lvl="0">
              <a:defRPr b="0" sz="1800">
                <a:solidFill>
                  <a:srgbClr val="000000"/>
                </a:solidFill>
              </a:defRPr>
            </a:pPr>
            <a:r>
              <a:rPr b="1" sz="1200">
                <a:solidFill>
                  <a:srgbClr val="53585F"/>
                </a:solidFill>
              </a:rPr>
              <a:t>Recovery</a:t>
            </a:r>
          </a:p>
        </p:txBody>
      </p:sp>
      <p:sp>
        <p:nvSpPr>
          <p:cNvPr id="185" name="Shape 185"/>
          <p:cNvSpPr/>
          <p:nvPr/>
        </p:nvSpPr>
        <p:spPr>
          <a:xfrm rot="2893773">
            <a:off x="11242578" y="1246895"/>
            <a:ext cx="948818" cy="274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53585F"/>
                </a:solidFill>
              </a:defRPr>
            </a:lvl1pPr>
          </a:lstStyle>
          <a:p>
            <a:pPr lvl="0">
              <a:defRPr b="0" sz="1800">
                <a:solidFill>
                  <a:srgbClr val="000000"/>
                </a:solidFill>
              </a:defRPr>
            </a:pPr>
            <a:r>
              <a:rPr b="1" sz="1200">
                <a:solidFill>
                  <a:srgbClr val="53585F"/>
                </a:solidFill>
              </a:rPr>
              <a:t>Recovery</a:t>
            </a:r>
          </a:p>
        </p:txBody>
      </p:sp>
      <p:sp>
        <p:nvSpPr>
          <p:cNvPr id="186" name="Shape 186"/>
          <p:cNvSpPr/>
          <p:nvPr/>
        </p:nvSpPr>
        <p:spPr>
          <a:xfrm>
            <a:off x="440395" y="9346169"/>
            <a:ext cx="1456545" cy="2248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ARCHI/task - ARCHI/task</a:t>
            </a:r>
          </a:p>
        </p:txBody>
      </p:sp>
      <p:sp>
        <p:nvSpPr>
          <p:cNvPr id="187" name="Shape 187"/>
          <p:cNvSpPr/>
          <p:nvPr/>
        </p:nvSpPr>
        <p:spPr>
          <a:xfrm>
            <a:off x="2045668" y="9344806"/>
            <a:ext cx="1335938"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HCP/task - ARCHI/task</a:t>
            </a:r>
          </a:p>
        </p:txBody>
      </p:sp>
      <p:sp>
        <p:nvSpPr>
          <p:cNvPr id="188" name="Shape 188"/>
          <p:cNvSpPr/>
          <p:nvPr/>
        </p:nvSpPr>
        <p:spPr>
          <a:xfrm>
            <a:off x="3558887" y="9332106"/>
            <a:ext cx="1316851"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HCP/rest - ARCHI/task</a:t>
            </a:r>
          </a:p>
        </p:txBody>
      </p:sp>
      <p:sp>
        <p:nvSpPr>
          <p:cNvPr id="189" name="Shape 189"/>
          <p:cNvSpPr/>
          <p:nvPr/>
        </p:nvSpPr>
        <p:spPr>
          <a:xfrm>
            <a:off x="5035380" y="9339565"/>
            <a:ext cx="1145345"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Noise - ARCHI/task</a:t>
            </a:r>
          </a:p>
        </p:txBody>
      </p:sp>
      <p:sp>
        <p:nvSpPr>
          <p:cNvPr id="190" name="Shape 190"/>
          <p:cNvSpPr/>
          <p:nvPr/>
        </p:nvSpPr>
        <p:spPr>
          <a:xfrm>
            <a:off x="7335570" y="9325756"/>
            <a:ext cx="1219573"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900"/>
            </a:lvl1pPr>
          </a:lstStyle>
          <a:p>
            <a:pPr lvl="0">
              <a:defRPr b="0" sz="1800"/>
            </a:pPr>
            <a:r>
              <a:rPr b="1" sz="900"/>
              <a:t>HCP/task - HCP/task</a:t>
            </a:r>
          </a:p>
        </p:txBody>
      </p:sp>
      <p:sp>
        <p:nvSpPr>
          <p:cNvPr id="191" name="Shape 191"/>
          <p:cNvSpPr/>
          <p:nvPr/>
        </p:nvSpPr>
        <p:spPr>
          <a:xfrm>
            <a:off x="11632500" y="9316043"/>
            <a:ext cx="1028980"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Noise - HCP/task</a:t>
            </a:r>
          </a:p>
        </p:txBody>
      </p:sp>
      <p:sp>
        <p:nvSpPr>
          <p:cNvPr id="192" name="Shape 192"/>
          <p:cNvSpPr/>
          <p:nvPr/>
        </p:nvSpPr>
        <p:spPr>
          <a:xfrm>
            <a:off x="8748917" y="9321284"/>
            <a:ext cx="1340180"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ARCHI/task - HCP/task</a:t>
            </a:r>
          </a:p>
        </p:txBody>
      </p:sp>
      <p:sp>
        <p:nvSpPr>
          <p:cNvPr id="193" name="Shape 193"/>
          <p:cNvSpPr/>
          <p:nvPr/>
        </p:nvSpPr>
        <p:spPr>
          <a:xfrm>
            <a:off x="10233734" y="9316043"/>
            <a:ext cx="1200486" cy="224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a:lvl1pPr>
          </a:lstStyle>
          <a:p>
            <a:pPr lvl="0">
              <a:defRPr b="0" sz="1800"/>
            </a:pPr>
            <a:r>
              <a:rPr b="1" sz="900"/>
              <a:t>HCP/rest - HCP/task</a:t>
            </a:r>
          </a:p>
        </p:txBody>
      </p:sp>
      <p:sp>
        <p:nvSpPr>
          <p:cNvPr id="194" name="Shape 194"/>
          <p:cNvSpPr/>
          <p:nvPr/>
        </p:nvSpPr>
        <p:spPr>
          <a:xfrm>
            <a:off x="245802" y="9321284"/>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10340"/>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195" name="Shape 195"/>
          <p:cNvSpPr/>
          <p:nvPr/>
        </p:nvSpPr>
        <p:spPr>
          <a:xfrm>
            <a:off x="7093240" y="9293394"/>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10340"/>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196" name="Shape 196"/>
          <p:cNvSpPr/>
          <p:nvPr/>
        </p:nvSpPr>
        <p:spPr>
          <a:xfrm>
            <a:off x="1845063" y="9308841"/>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688D9"/>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197" name="Shape 197"/>
          <p:cNvSpPr/>
          <p:nvPr/>
        </p:nvSpPr>
        <p:spPr>
          <a:xfrm>
            <a:off x="3341744" y="9323520"/>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AFF1"/>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198" name="Shape 198"/>
          <p:cNvSpPr/>
          <p:nvPr/>
        </p:nvSpPr>
        <p:spPr>
          <a:xfrm>
            <a:off x="4824062" y="9303107"/>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23E1C"/>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199" name="Shape 199"/>
          <p:cNvSpPr/>
          <p:nvPr/>
        </p:nvSpPr>
        <p:spPr>
          <a:xfrm>
            <a:off x="8537905" y="9309457"/>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688D9"/>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200" name="Shape 200"/>
          <p:cNvSpPr/>
          <p:nvPr/>
        </p:nvSpPr>
        <p:spPr>
          <a:xfrm>
            <a:off x="10021439" y="9293394"/>
            <a:ext cx="271022" cy="2701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AFF1"/>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201" name="Shape 201"/>
          <p:cNvSpPr/>
          <p:nvPr/>
        </p:nvSpPr>
        <p:spPr>
          <a:xfrm>
            <a:off x="11426787" y="9292900"/>
            <a:ext cx="271022" cy="2701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23E1C"/>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b="0" sz="2400">
                <a:solidFill>
                  <a:srgbClr val="FFFFFF"/>
                </a:solidFill>
                <a:latin typeface="+mn-lt"/>
                <a:ea typeface="+mn-ea"/>
                <a:cs typeface="+mn-cs"/>
                <a:sym typeface="Helvetica Light"/>
              </a:defRPr>
            </a:pPr>
          </a:p>
        </p:txBody>
      </p:sp>
      <p:sp>
        <p:nvSpPr>
          <p:cNvPr id="202" name="Shape 202"/>
          <p:cNvSpPr/>
          <p:nvPr>
            <p:ph type="body" idx="1"/>
          </p:nvPr>
        </p:nvSpPr>
        <p:spPr>
          <a:xfrm>
            <a:off x="63500" y="59754"/>
            <a:ext cx="10464800" cy="1130301"/>
          </a:xfrm>
          <a:prstGeom prst="rect">
            <a:avLst/>
          </a:prstGeom>
        </p:spPr>
        <p:txBody>
          <a:bodyPr/>
          <a:lstStyle>
            <a:lvl1pPr algn="l"/>
          </a:lstStyle>
          <a:p>
            <a:pPr lvl="0">
              <a:defRPr sz="1800"/>
            </a:pPr>
            <a:r>
              <a:rPr sz="3200"/>
              <a:t>Task versus rest network architecture</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formula_lr_ae.png"/>
          <p:cNvPicPr/>
          <p:nvPr/>
        </p:nvPicPr>
        <p:blipFill>
          <a:blip r:embed="rId3">
            <a:extLst/>
          </a:blip>
          <a:stretch>
            <a:fillRect/>
          </a:stretch>
        </p:blipFill>
        <p:spPr>
          <a:xfrm>
            <a:off x="642292" y="1009934"/>
            <a:ext cx="11618616" cy="807207"/>
          </a:xfrm>
          <a:prstGeom prst="rect">
            <a:avLst/>
          </a:prstGeom>
          <a:ln w="12700">
            <a:miter lim="400000"/>
          </a:ln>
        </p:spPr>
      </p:pic>
      <p:sp>
        <p:nvSpPr>
          <p:cNvPr id="209" name="Shape 209"/>
          <p:cNvSpPr/>
          <p:nvPr/>
        </p:nvSpPr>
        <p:spPr>
          <a:xfrm flipV="1">
            <a:off x="9015038" y="2108720"/>
            <a:ext cx="3185204" cy="1"/>
          </a:xfrm>
          <a:prstGeom prst="line">
            <a:avLst/>
          </a:prstGeom>
          <a:ln w="25400">
            <a:solidFill/>
            <a:miter lim="400000"/>
          </a:ln>
        </p:spPr>
        <p:txBody>
          <a:bodyPr lIns="0" tIns="0" rIns="0" bIns="0" anchor="ctr"/>
          <a:lstStyle/>
          <a:p>
            <a:pPr lvl="0" algn="l" defTabSz="457200">
              <a:defRPr b="0" sz="1200">
                <a:latin typeface="Helvetica"/>
                <a:ea typeface="Helvetica"/>
                <a:cs typeface="Helvetica"/>
                <a:sym typeface="Helvetica"/>
              </a:defRPr>
            </a:pPr>
          </a:p>
        </p:txBody>
      </p:sp>
      <p:pic>
        <p:nvPicPr>
          <p:cNvPr id="210" name="ae.png"/>
          <p:cNvPicPr/>
          <p:nvPr/>
        </p:nvPicPr>
        <p:blipFill>
          <a:blip r:embed="rId4">
            <a:extLst/>
          </a:blip>
          <a:stretch>
            <a:fillRect/>
          </a:stretch>
        </p:blipFill>
        <p:spPr>
          <a:xfrm>
            <a:off x="9486581" y="2222612"/>
            <a:ext cx="2068190" cy="279207"/>
          </a:xfrm>
          <a:prstGeom prst="rect">
            <a:avLst/>
          </a:prstGeom>
          <a:ln w="12700">
            <a:miter lim="400000"/>
          </a:ln>
        </p:spPr>
      </p:pic>
      <p:sp>
        <p:nvSpPr>
          <p:cNvPr id="211" name="Shape 211"/>
          <p:cNvSpPr/>
          <p:nvPr/>
        </p:nvSpPr>
        <p:spPr>
          <a:xfrm flipV="1">
            <a:off x="3113216" y="2108720"/>
            <a:ext cx="4438825" cy="1"/>
          </a:xfrm>
          <a:prstGeom prst="line">
            <a:avLst/>
          </a:prstGeom>
          <a:ln w="25400">
            <a:solidFill/>
            <a:miter lim="400000"/>
          </a:ln>
        </p:spPr>
        <p:txBody>
          <a:bodyPr lIns="0" tIns="0" rIns="0" bIns="0" anchor="ctr"/>
          <a:lstStyle/>
          <a:p>
            <a:pPr lvl="0" algn="l" defTabSz="457200">
              <a:defRPr b="0" sz="1200">
                <a:latin typeface="Helvetica"/>
                <a:ea typeface="Helvetica"/>
                <a:cs typeface="Helvetica"/>
                <a:sym typeface="Helvetica"/>
              </a:defRPr>
            </a:pPr>
          </a:p>
        </p:txBody>
      </p:sp>
      <p:pic>
        <p:nvPicPr>
          <p:cNvPr id="212" name="s.png"/>
          <p:cNvPicPr/>
          <p:nvPr/>
        </p:nvPicPr>
        <p:blipFill>
          <a:blip r:embed="rId5">
            <a:extLst/>
          </a:blip>
          <a:stretch>
            <a:fillRect/>
          </a:stretch>
        </p:blipFill>
        <p:spPr>
          <a:xfrm>
            <a:off x="4461023" y="2628701"/>
            <a:ext cx="1455254" cy="279207"/>
          </a:xfrm>
          <a:prstGeom prst="rect">
            <a:avLst/>
          </a:prstGeom>
          <a:ln w="12700">
            <a:miter lim="400000"/>
          </a:ln>
        </p:spPr>
      </p:pic>
      <p:pic>
        <p:nvPicPr>
          <p:cNvPr id="213" name="us.png"/>
          <p:cNvPicPr/>
          <p:nvPr/>
        </p:nvPicPr>
        <p:blipFill>
          <a:blip r:embed="rId6">
            <a:extLst/>
          </a:blip>
          <a:stretch>
            <a:fillRect/>
          </a:stretch>
        </p:blipFill>
        <p:spPr>
          <a:xfrm>
            <a:off x="9680333" y="2653779"/>
            <a:ext cx="1640675" cy="253002"/>
          </a:xfrm>
          <a:prstGeom prst="rect">
            <a:avLst/>
          </a:prstGeom>
          <a:ln w="12700">
            <a:miter lim="400000"/>
          </a:ln>
        </p:spPr>
      </p:pic>
      <p:pic>
        <p:nvPicPr>
          <p:cNvPr id="214" name="lr.png"/>
          <p:cNvPicPr/>
          <p:nvPr/>
        </p:nvPicPr>
        <p:blipFill>
          <a:blip r:embed="rId7">
            <a:extLst/>
          </a:blip>
          <a:stretch>
            <a:fillRect/>
          </a:stretch>
        </p:blipFill>
        <p:spPr>
          <a:xfrm>
            <a:off x="3671425" y="2233596"/>
            <a:ext cx="3185204" cy="318521"/>
          </a:xfrm>
          <a:prstGeom prst="rect">
            <a:avLst/>
          </a:prstGeom>
          <a:ln w="12700">
            <a:miter lim="400000"/>
          </a:ln>
        </p:spPr>
      </p:pic>
      <p:pic>
        <p:nvPicPr>
          <p:cNvPr id="215" name="pasted-image-filtered.png"/>
          <p:cNvPicPr/>
          <p:nvPr/>
        </p:nvPicPr>
        <p:blipFill>
          <a:blip r:embed="rId8">
            <a:extLst/>
          </a:blip>
          <a:stretch>
            <a:fillRect/>
          </a:stretch>
        </p:blipFill>
        <p:spPr>
          <a:xfrm>
            <a:off x="7346846" y="4602198"/>
            <a:ext cx="4676316" cy="3686723"/>
          </a:xfrm>
          <a:prstGeom prst="rect">
            <a:avLst/>
          </a:prstGeom>
          <a:ln w="12700">
            <a:miter lim="400000"/>
          </a:ln>
        </p:spPr>
      </p:pic>
      <p:sp>
        <p:nvSpPr>
          <p:cNvPr id="216" name="Shape 216"/>
          <p:cNvSpPr/>
          <p:nvPr>
            <p:ph type="body" idx="1"/>
          </p:nvPr>
        </p:nvSpPr>
        <p:spPr>
          <a:xfrm>
            <a:off x="63500" y="59754"/>
            <a:ext cx="10464800" cy="1130301"/>
          </a:xfrm>
          <a:prstGeom prst="rect">
            <a:avLst/>
          </a:prstGeom>
        </p:spPr>
        <p:txBody>
          <a:bodyPr/>
          <a:lstStyle>
            <a:lvl1pPr algn="l"/>
          </a:lstStyle>
          <a:p>
            <a:pPr lvl="0">
              <a:defRPr sz="1800"/>
            </a:pPr>
            <a:r>
              <a:rPr sz="3200"/>
              <a:t>New machine-learning methods</a:t>
            </a:r>
          </a:p>
        </p:txBody>
      </p:sp>
      <p:sp>
        <p:nvSpPr>
          <p:cNvPr id="217" name="Shape 217"/>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53585F"/>
                </a:solidFill>
                <a:latin typeface="+mn-lt"/>
                <a:ea typeface="+mn-ea"/>
                <a:cs typeface="+mn-cs"/>
                <a:sym typeface="Helvetica Light"/>
              </a:defRPr>
            </a:lvl1pPr>
          </a:lstStyle>
          <a:p>
            <a:pPr lvl="0">
              <a:defRPr sz="1800">
                <a:solidFill>
                  <a:srgbClr val="000000"/>
                </a:solidFill>
              </a:defRPr>
            </a:pPr>
            <a:r>
              <a:rPr sz="1742">
                <a:solidFill>
                  <a:srgbClr val="53585F"/>
                </a:solidFill>
              </a:rPr>
              <a:t>Bzdok et al., 2015 NIPS</a:t>
            </a:r>
          </a:p>
        </p:txBody>
      </p:sp>
      <p:pic>
        <p:nvPicPr>
          <p:cNvPr id="218" name="pasted-image.png"/>
          <p:cNvPicPr/>
          <p:nvPr/>
        </p:nvPicPr>
        <p:blipFill>
          <a:blip r:embed="rId9">
            <a:extLst/>
          </a:blip>
          <a:stretch>
            <a:fillRect/>
          </a:stretch>
        </p:blipFill>
        <p:spPr>
          <a:xfrm>
            <a:off x="1169635" y="3428418"/>
            <a:ext cx="4817165" cy="6034133"/>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body" idx="1"/>
          </p:nvPr>
        </p:nvSpPr>
        <p:spPr>
          <a:xfrm>
            <a:off x="63500" y="59754"/>
            <a:ext cx="10464800" cy="1130301"/>
          </a:xfrm>
          <a:prstGeom prst="rect">
            <a:avLst/>
          </a:prstGeom>
        </p:spPr>
        <p:txBody>
          <a:bodyPr/>
          <a:lstStyle>
            <a:lvl1pPr algn="l"/>
          </a:lstStyle>
          <a:p>
            <a:pPr lvl="0">
              <a:defRPr sz="1800"/>
            </a:pPr>
            <a:r>
              <a:rPr sz="3200"/>
              <a:t>New machine-learning methods</a:t>
            </a:r>
          </a:p>
        </p:txBody>
      </p:sp>
      <p:pic>
        <p:nvPicPr>
          <p:cNvPr id="223" name="pasted-image.png"/>
          <p:cNvPicPr/>
          <p:nvPr/>
        </p:nvPicPr>
        <p:blipFill>
          <a:blip r:embed="rId3">
            <a:extLst/>
          </a:blip>
          <a:stretch>
            <a:fillRect/>
          </a:stretch>
        </p:blipFill>
        <p:spPr>
          <a:xfrm>
            <a:off x="1270000" y="3590354"/>
            <a:ext cx="10464800" cy="2070375"/>
          </a:xfrm>
          <a:prstGeom prst="rect">
            <a:avLst/>
          </a:prstGeom>
          <a:ln w="12700">
            <a:miter lim="400000"/>
          </a:ln>
        </p:spPr>
      </p:pic>
      <p:sp>
        <p:nvSpPr>
          <p:cNvPr id="224" name="Shape 224"/>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53585F"/>
                </a:solidFill>
                <a:latin typeface="+mn-lt"/>
                <a:ea typeface="+mn-ea"/>
                <a:cs typeface="+mn-cs"/>
                <a:sym typeface="Helvetica Light"/>
              </a:defRPr>
            </a:lvl1pPr>
          </a:lstStyle>
          <a:p>
            <a:pPr lvl="0">
              <a:defRPr sz="1800">
                <a:solidFill>
                  <a:srgbClr val="000000"/>
                </a:solidFill>
              </a:defRPr>
            </a:pPr>
            <a:r>
              <a:rPr sz="1742">
                <a:solidFill>
                  <a:srgbClr val="53585F"/>
                </a:solidFill>
              </a:rPr>
              <a:t>Bzdok et al., 2015 NIPS</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53585F"/>
                </a:solidFill>
                <a:latin typeface="+mn-lt"/>
                <a:ea typeface="+mn-ea"/>
                <a:cs typeface="+mn-cs"/>
                <a:sym typeface="Helvetica Light"/>
              </a:defRPr>
            </a:lvl1pPr>
          </a:lstStyle>
          <a:p>
            <a:pPr lvl="0">
              <a:defRPr sz="1800">
                <a:solidFill>
                  <a:srgbClr val="000000"/>
                </a:solidFill>
              </a:defRPr>
            </a:pPr>
            <a:r>
              <a:rPr sz="1742">
                <a:solidFill>
                  <a:srgbClr val="53585F"/>
                </a:solidFill>
              </a:rPr>
              <a:t>Bzdok et al., 2015 NIPS</a:t>
            </a:r>
          </a:p>
        </p:txBody>
      </p:sp>
      <p:pic>
        <p:nvPicPr>
          <p:cNvPr id="229" name="pasted-image.png"/>
          <p:cNvPicPr/>
          <p:nvPr/>
        </p:nvPicPr>
        <p:blipFill>
          <a:blip r:embed="rId3">
            <a:extLst/>
          </a:blip>
          <a:stretch>
            <a:fillRect/>
          </a:stretch>
        </p:blipFill>
        <p:spPr>
          <a:xfrm>
            <a:off x="668166" y="2495986"/>
            <a:ext cx="11668468" cy="4761628"/>
          </a:xfrm>
          <a:prstGeom prst="rect">
            <a:avLst/>
          </a:prstGeom>
          <a:ln w="12700">
            <a:miter lim="400000"/>
          </a:ln>
        </p:spPr>
      </p:pic>
      <p:sp>
        <p:nvSpPr>
          <p:cNvPr id="230" name="Shape 230"/>
          <p:cNvSpPr/>
          <p:nvPr>
            <p:ph type="body" idx="1"/>
          </p:nvPr>
        </p:nvSpPr>
        <p:spPr>
          <a:xfrm>
            <a:off x="63500" y="59754"/>
            <a:ext cx="10464800" cy="1130301"/>
          </a:xfrm>
          <a:prstGeom prst="rect">
            <a:avLst/>
          </a:prstGeom>
        </p:spPr>
        <p:txBody>
          <a:bodyPr/>
          <a:lstStyle>
            <a:lvl1pPr algn="l"/>
          </a:lstStyle>
          <a:p>
            <a:pPr lvl="0">
              <a:defRPr sz="1800"/>
            </a:pPr>
            <a:r>
              <a:rPr sz="3200"/>
              <a:t>New machine-learning methods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53585F"/>
                </a:solidFill>
                <a:latin typeface="+mn-lt"/>
                <a:ea typeface="+mn-ea"/>
                <a:cs typeface="+mn-cs"/>
                <a:sym typeface="Helvetica Light"/>
              </a:defRPr>
            </a:lvl1pPr>
          </a:lstStyle>
          <a:p>
            <a:pPr lvl="0">
              <a:defRPr sz="1800">
                <a:solidFill>
                  <a:srgbClr val="000000"/>
                </a:solidFill>
              </a:defRPr>
            </a:pPr>
            <a:r>
              <a:rPr sz="1742">
                <a:solidFill>
                  <a:srgbClr val="53585F"/>
                </a:solidFill>
              </a:rPr>
              <a:t>Bzdok et al., 2015 NIPS</a:t>
            </a:r>
          </a:p>
        </p:txBody>
      </p:sp>
      <p:sp>
        <p:nvSpPr>
          <p:cNvPr id="235" name="Shape 235"/>
          <p:cNvSpPr/>
          <p:nvPr>
            <p:ph type="body" idx="1"/>
          </p:nvPr>
        </p:nvSpPr>
        <p:spPr>
          <a:xfrm>
            <a:off x="63500" y="59754"/>
            <a:ext cx="10464800" cy="1130301"/>
          </a:xfrm>
          <a:prstGeom prst="rect">
            <a:avLst/>
          </a:prstGeom>
        </p:spPr>
        <p:txBody>
          <a:bodyPr/>
          <a:lstStyle>
            <a:lvl1pPr algn="l"/>
          </a:lstStyle>
          <a:p>
            <a:pPr lvl="0">
              <a:defRPr sz="1800"/>
            </a:pPr>
            <a:r>
              <a:rPr sz="3200"/>
              <a:t>New machine-learning methods</a:t>
            </a:r>
          </a:p>
        </p:txBody>
      </p:sp>
      <p:pic>
        <p:nvPicPr>
          <p:cNvPr id="236" name="pasted-image.png"/>
          <p:cNvPicPr/>
          <p:nvPr/>
        </p:nvPicPr>
        <p:blipFill>
          <a:blip r:embed="rId3">
            <a:extLst/>
          </a:blip>
          <a:stretch>
            <a:fillRect/>
          </a:stretch>
        </p:blipFill>
        <p:spPr>
          <a:xfrm>
            <a:off x="785259" y="2780012"/>
            <a:ext cx="11434282" cy="4193576"/>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0" name="Shape 240"/>
          <p:cNvSpPr/>
          <p:nvPr>
            <p:ph type="body" idx="1"/>
          </p:nvPr>
        </p:nvSpPr>
        <p:spPr>
          <a:xfrm>
            <a:off x="63500" y="59754"/>
            <a:ext cx="10464800" cy="1130301"/>
          </a:xfrm>
          <a:prstGeom prst="rect">
            <a:avLst/>
          </a:prstGeom>
        </p:spPr>
        <p:txBody>
          <a:bodyPr/>
          <a:lstStyle>
            <a:lvl1pPr algn="l">
              <a:defRPr>
                <a:solidFill>
                  <a:srgbClr val="FFFFFF"/>
                </a:solidFill>
              </a:defRPr>
            </a:lvl1pPr>
          </a:lstStyle>
          <a:p>
            <a:pPr lvl="0">
              <a:defRPr sz="1800">
                <a:solidFill>
                  <a:srgbClr val="000000"/>
                </a:solidFill>
              </a:defRPr>
            </a:pPr>
            <a:r>
              <a:rPr sz="3200">
                <a:solidFill>
                  <a:srgbClr val="FFFFFF"/>
                </a:solidFill>
              </a:rPr>
              <a:t>New machine-learning methods</a:t>
            </a:r>
          </a:p>
        </p:txBody>
      </p:sp>
      <p:pic>
        <p:nvPicPr>
          <p:cNvPr id="241" name="pasted-image-enhanced.jpeg"/>
          <p:cNvPicPr/>
          <p:nvPr/>
        </p:nvPicPr>
        <p:blipFill>
          <a:blip r:embed="rId3">
            <a:extLst/>
          </a:blip>
          <a:srcRect l="1231" t="741" r="1231" b="2290"/>
          <a:stretch>
            <a:fillRect/>
          </a:stretch>
        </p:blipFill>
        <p:spPr>
          <a:xfrm>
            <a:off x="160151" y="1121803"/>
            <a:ext cx="12684498" cy="7541952"/>
          </a:xfrm>
          <a:prstGeom prst="rect">
            <a:avLst/>
          </a:prstGeom>
          <a:ln w="12700">
            <a:miter lim="400000"/>
          </a:ln>
        </p:spPr>
      </p:pic>
      <p:sp>
        <p:nvSpPr>
          <p:cNvPr id="242" name="Shape 242"/>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FFFFFF"/>
                </a:solidFill>
                <a:latin typeface="+mn-lt"/>
                <a:ea typeface="+mn-ea"/>
                <a:cs typeface="+mn-cs"/>
                <a:sym typeface="Helvetica Light"/>
              </a:defRPr>
            </a:lvl1pPr>
          </a:lstStyle>
          <a:p>
            <a:pPr lvl="0">
              <a:defRPr sz="1800">
                <a:solidFill>
                  <a:srgbClr val="000000"/>
                </a:solidFill>
              </a:defRPr>
            </a:pPr>
            <a:r>
              <a:rPr sz="1742">
                <a:solidFill>
                  <a:srgbClr val="FFFFFF"/>
                </a:solidFill>
              </a:rPr>
              <a:t>Bzdok et al., 2015 NIPS</a:t>
            </a:r>
          </a:p>
        </p:txBody>
      </p:sp>
      <p:sp>
        <p:nvSpPr>
          <p:cNvPr id="243" name="Shape 243"/>
          <p:cNvSpPr/>
          <p:nvPr/>
        </p:nvSpPr>
        <p:spPr>
          <a:xfrm>
            <a:off x="12813130" y="291685"/>
            <a:ext cx="102356" cy="8629005"/>
          </a:xfrm>
          <a:prstGeom prst="rect">
            <a:avLst/>
          </a:prstGeom>
          <a:solidFill/>
          <a:ln w="25400">
            <a:solidFill/>
            <a:miter lim="400000"/>
          </a:ln>
        </p:spPr>
        <p:txBody>
          <a:bodyPr lIns="0" tIns="0" rIns="0" bIns="0" anchor="ctr"/>
          <a:lstStyle/>
          <a:p>
            <a:pPr lvl="0">
              <a:defRPr b="0" sz="2400">
                <a:latin typeface="+mn-lt"/>
                <a:ea typeface="+mn-ea"/>
                <a:cs typeface="+mn-cs"/>
                <a:sym typeface="Helvetica Light"/>
              </a:defRPr>
            </a:pP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nvSpPr>
        <p:spPr>
          <a:xfrm>
            <a:off x="802531" y="654488"/>
            <a:ext cx="372323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Helvetica"/>
                <a:ea typeface="Helvetica"/>
                <a:cs typeface="Helvetica"/>
                <a:sym typeface="Helvetica"/>
              </a:defRPr>
            </a:lvl1pPr>
          </a:lstStyle>
          <a:p>
            <a:pPr lvl="0">
              <a:defRPr b="0" sz="1800"/>
            </a:pPr>
            <a:r>
              <a:rPr b="1" sz="3600"/>
              <a:t>Classical regime</a:t>
            </a:r>
          </a:p>
        </p:txBody>
      </p:sp>
      <p:sp>
        <p:nvSpPr>
          <p:cNvPr id="44" name="Shape 44"/>
          <p:cNvSpPr/>
          <p:nvPr/>
        </p:nvSpPr>
        <p:spPr>
          <a:xfrm>
            <a:off x="6684933" y="654488"/>
            <a:ext cx="557614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Helvetica"/>
                <a:ea typeface="Helvetica"/>
                <a:cs typeface="Helvetica"/>
                <a:sym typeface="Helvetica"/>
              </a:defRPr>
            </a:lvl1pPr>
          </a:lstStyle>
          <a:p>
            <a:pPr lvl="0">
              <a:defRPr b="0" sz="1800"/>
            </a:pPr>
            <a:r>
              <a:rPr b="1" sz="3600"/>
              <a:t>High-dimensional regime</a:t>
            </a:r>
          </a:p>
        </p:txBody>
      </p:sp>
      <p:sp>
        <p:nvSpPr>
          <p:cNvPr id="45" name="Shape 45"/>
          <p:cNvSpPr/>
          <p:nvPr/>
        </p:nvSpPr>
        <p:spPr>
          <a:xfrm>
            <a:off x="1484989" y="5238140"/>
            <a:ext cx="41095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4200">
                <a:solidFill>
                  <a:srgbClr val="747474"/>
                </a:solidFill>
                <a:latin typeface="Helvetica"/>
                <a:ea typeface="Helvetica"/>
                <a:cs typeface="Helvetica"/>
                <a:sym typeface="Helvetica"/>
              </a:defRPr>
            </a:lvl1pPr>
          </a:lstStyle>
          <a:p>
            <a:pPr lvl="0">
              <a:defRPr i="0" sz="1800">
                <a:solidFill>
                  <a:srgbClr val="000000"/>
                </a:solidFill>
              </a:defRPr>
            </a:pPr>
            <a:r>
              <a:rPr i="1" sz="4200">
                <a:solidFill>
                  <a:srgbClr val="747474"/>
                </a:solidFill>
              </a:rPr>
              <a:t>n</a:t>
            </a:r>
          </a:p>
        </p:txBody>
      </p:sp>
      <p:sp>
        <p:nvSpPr>
          <p:cNvPr id="46" name="Shape 46"/>
          <p:cNvSpPr/>
          <p:nvPr/>
        </p:nvSpPr>
        <p:spPr>
          <a:xfrm>
            <a:off x="2306808" y="3162300"/>
            <a:ext cx="41095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4200">
                <a:solidFill>
                  <a:srgbClr val="747474"/>
                </a:solidFill>
                <a:latin typeface="Helvetica"/>
                <a:ea typeface="Helvetica"/>
                <a:cs typeface="Helvetica"/>
                <a:sym typeface="Helvetica"/>
              </a:defRPr>
            </a:lvl1pPr>
          </a:lstStyle>
          <a:p>
            <a:pPr lvl="0">
              <a:defRPr i="0" sz="1800">
                <a:solidFill>
                  <a:srgbClr val="000000"/>
                </a:solidFill>
              </a:defRPr>
            </a:pPr>
            <a:r>
              <a:rPr i="1" sz="4200">
                <a:solidFill>
                  <a:srgbClr val="747474"/>
                </a:solidFill>
              </a:rPr>
              <a:t>p</a:t>
            </a:r>
          </a:p>
        </p:txBody>
      </p:sp>
      <p:sp>
        <p:nvSpPr>
          <p:cNvPr id="47" name="Shape 47"/>
          <p:cNvSpPr/>
          <p:nvPr/>
        </p:nvSpPr>
        <p:spPr>
          <a:xfrm>
            <a:off x="1854538" y="1409919"/>
            <a:ext cx="131549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4200">
                <a:solidFill>
                  <a:srgbClr val="232323"/>
                </a:solidFill>
                <a:latin typeface="Helvetica"/>
                <a:ea typeface="Helvetica"/>
                <a:cs typeface="Helvetica"/>
                <a:sym typeface="Helvetica"/>
              </a:defRPr>
            </a:lvl1pPr>
          </a:lstStyle>
          <a:p>
            <a:pPr lvl="0">
              <a:defRPr i="0" sz="1800">
                <a:solidFill>
                  <a:srgbClr val="000000"/>
                </a:solidFill>
              </a:defRPr>
            </a:pPr>
            <a:r>
              <a:rPr i="1" sz="4200">
                <a:solidFill>
                  <a:srgbClr val="232323"/>
                </a:solidFill>
              </a:rPr>
              <a:t>n &gt; p</a:t>
            </a:r>
          </a:p>
        </p:txBody>
      </p:sp>
      <p:sp>
        <p:nvSpPr>
          <p:cNvPr id="48" name="Shape 48"/>
          <p:cNvSpPr/>
          <p:nvPr/>
        </p:nvSpPr>
        <p:spPr>
          <a:xfrm>
            <a:off x="5557285" y="3669324"/>
            <a:ext cx="7007818" cy="4385353"/>
          </a:xfrm>
          <a:prstGeom prst="rect">
            <a:avLst/>
          </a:prstGeom>
          <a:ln w="38100">
            <a:solidFill>
              <a:srgbClr val="85888D"/>
            </a:solidFill>
            <a:miter lim="400000"/>
          </a:ln>
        </p:spPr>
        <p:txBody>
          <a:bodyPr lIns="0" tIns="0" rIns="0" bIns="0" anchor="ctr"/>
          <a:lstStyle/>
          <a:p>
            <a:pPr lvl="0">
              <a:defRPr b="0" sz="2400">
                <a:latin typeface="+mn-lt"/>
                <a:ea typeface="+mn-ea"/>
                <a:cs typeface="+mn-cs"/>
                <a:sym typeface="Helvetica Light"/>
              </a:defRPr>
            </a:pPr>
          </a:p>
        </p:txBody>
      </p:sp>
      <p:sp>
        <p:nvSpPr>
          <p:cNvPr id="49" name="Shape 49"/>
          <p:cNvSpPr/>
          <p:nvPr/>
        </p:nvSpPr>
        <p:spPr>
          <a:xfrm>
            <a:off x="4916743" y="5238140"/>
            <a:ext cx="41095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4200">
                <a:solidFill>
                  <a:srgbClr val="747474"/>
                </a:solidFill>
                <a:latin typeface="Helvetica"/>
                <a:ea typeface="Helvetica"/>
                <a:cs typeface="Helvetica"/>
                <a:sym typeface="Helvetica"/>
              </a:defRPr>
            </a:lvl1pPr>
          </a:lstStyle>
          <a:p>
            <a:pPr lvl="0">
              <a:defRPr i="0" sz="1800">
                <a:solidFill>
                  <a:srgbClr val="000000"/>
                </a:solidFill>
              </a:defRPr>
            </a:pPr>
            <a:r>
              <a:rPr i="1" sz="4200">
                <a:solidFill>
                  <a:srgbClr val="747474"/>
                </a:solidFill>
              </a:rPr>
              <a:t>n</a:t>
            </a:r>
          </a:p>
        </p:txBody>
      </p:sp>
      <p:sp>
        <p:nvSpPr>
          <p:cNvPr id="50" name="Shape 50"/>
          <p:cNvSpPr/>
          <p:nvPr/>
        </p:nvSpPr>
        <p:spPr>
          <a:xfrm>
            <a:off x="9204029" y="2823909"/>
            <a:ext cx="41095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4200">
                <a:solidFill>
                  <a:srgbClr val="747474"/>
                </a:solidFill>
                <a:latin typeface="Helvetica"/>
                <a:ea typeface="Helvetica"/>
                <a:cs typeface="Helvetica"/>
                <a:sym typeface="Helvetica"/>
              </a:defRPr>
            </a:lvl1pPr>
          </a:lstStyle>
          <a:p>
            <a:pPr lvl="0">
              <a:defRPr i="0" sz="1800">
                <a:solidFill>
                  <a:srgbClr val="000000"/>
                </a:solidFill>
              </a:defRPr>
            </a:pPr>
            <a:r>
              <a:rPr i="1" sz="4200">
                <a:solidFill>
                  <a:srgbClr val="747474"/>
                </a:solidFill>
              </a:rPr>
              <a:t>p</a:t>
            </a:r>
          </a:p>
        </p:txBody>
      </p:sp>
      <p:sp>
        <p:nvSpPr>
          <p:cNvPr id="51" name="Shape 51"/>
          <p:cNvSpPr/>
          <p:nvPr/>
        </p:nvSpPr>
        <p:spPr>
          <a:xfrm>
            <a:off x="8659510" y="1409919"/>
            <a:ext cx="162699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4200">
                <a:solidFill>
                  <a:srgbClr val="232323"/>
                </a:solidFill>
                <a:latin typeface="Helvetica"/>
                <a:ea typeface="Helvetica"/>
                <a:cs typeface="Helvetica"/>
                <a:sym typeface="Helvetica"/>
              </a:defRPr>
            </a:lvl1pPr>
          </a:lstStyle>
          <a:p>
            <a:pPr lvl="0">
              <a:defRPr i="0" sz="1800">
                <a:solidFill>
                  <a:srgbClr val="000000"/>
                </a:solidFill>
              </a:defRPr>
            </a:pPr>
            <a:r>
              <a:rPr i="1" sz="4200">
                <a:solidFill>
                  <a:srgbClr val="232323"/>
                </a:solidFill>
              </a:rPr>
              <a:t>n &lt;&lt; p</a:t>
            </a:r>
          </a:p>
        </p:txBody>
      </p:sp>
      <p:sp>
        <p:nvSpPr>
          <p:cNvPr id="52" name="Shape 52"/>
          <p:cNvSpPr/>
          <p:nvPr/>
        </p:nvSpPr>
        <p:spPr>
          <a:xfrm>
            <a:off x="1483683" y="8393261"/>
            <a:ext cx="20572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747474"/>
                </a:solidFill>
                <a:latin typeface="Helvetica"/>
                <a:ea typeface="Helvetica"/>
                <a:cs typeface="Helvetica"/>
                <a:sym typeface="Helvetica"/>
              </a:defRPr>
            </a:lvl1pPr>
          </a:lstStyle>
          <a:p>
            <a:pPr lvl="0">
              <a:defRPr sz="1800">
                <a:solidFill>
                  <a:srgbClr val="000000"/>
                </a:solidFill>
              </a:defRPr>
            </a:pPr>
            <a:r>
              <a:rPr sz="3200">
                <a:solidFill>
                  <a:srgbClr val="747474"/>
                </a:solidFill>
              </a:rPr>
              <a:t>„long data“</a:t>
            </a:r>
          </a:p>
        </p:txBody>
      </p:sp>
      <p:sp>
        <p:nvSpPr>
          <p:cNvPr id="53" name="Shape 53"/>
          <p:cNvSpPr/>
          <p:nvPr/>
        </p:nvSpPr>
        <p:spPr>
          <a:xfrm>
            <a:off x="8410670" y="8393261"/>
            <a:ext cx="212467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747474"/>
                </a:solidFill>
                <a:latin typeface="Helvetica"/>
                <a:ea typeface="Helvetica"/>
                <a:cs typeface="Helvetica"/>
                <a:sym typeface="Helvetica"/>
              </a:defRPr>
            </a:lvl1pPr>
          </a:lstStyle>
          <a:p>
            <a:pPr lvl="0">
              <a:defRPr sz="1800">
                <a:solidFill>
                  <a:srgbClr val="000000"/>
                </a:solidFill>
              </a:defRPr>
            </a:pPr>
            <a:r>
              <a:rPr sz="3200">
                <a:solidFill>
                  <a:srgbClr val="747474"/>
                </a:solidFill>
              </a:rPr>
              <a:t>„wide data“</a:t>
            </a:r>
          </a:p>
        </p:txBody>
      </p:sp>
      <p:sp>
        <p:nvSpPr>
          <p:cNvPr id="54" name="Shape 54"/>
          <p:cNvSpPr/>
          <p:nvPr/>
        </p:nvSpPr>
        <p:spPr>
          <a:xfrm>
            <a:off x="2138499" y="4164917"/>
            <a:ext cx="747570" cy="3734947"/>
          </a:xfrm>
          <a:prstGeom prst="rect">
            <a:avLst/>
          </a:prstGeom>
          <a:ln w="38100">
            <a:solidFill>
              <a:srgbClr val="85888D"/>
            </a:solidFill>
            <a:miter lim="400000"/>
          </a:ln>
        </p:spPr>
        <p:txBody>
          <a:bodyPr lIns="0" tIns="0" rIns="0" bIns="0" anchor="ctr"/>
          <a:lstStyle/>
          <a:p>
            <a:pPr lvl="0">
              <a:defRPr b="0" sz="2400">
                <a:latin typeface="+mn-lt"/>
                <a:ea typeface="+mn-ea"/>
                <a:cs typeface="+mn-cs"/>
                <a:sym typeface="Helvetica Light"/>
              </a:defRPr>
            </a:pPr>
          </a:p>
        </p:txBody>
      </p:sp>
      <p:sp>
        <p:nvSpPr>
          <p:cNvPr id="55" name="Shape 55"/>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Hastie et al., 2001</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body" idx="1"/>
          </p:nvPr>
        </p:nvSpPr>
        <p:spPr>
          <a:xfrm>
            <a:off x="63500" y="59754"/>
            <a:ext cx="10464800" cy="1130301"/>
          </a:xfrm>
          <a:prstGeom prst="rect">
            <a:avLst/>
          </a:prstGeom>
        </p:spPr>
        <p:txBody>
          <a:bodyPr/>
          <a:lstStyle>
            <a:lvl1pPr algn="l"/>
          </a:lstStyle>
          <a:p>
            <a:pPr lvl="0">
              <a:defRPr sz="1800"/>
            </a:pPr>
            <a:r>
              <a:rPr sz="3200"/>
              <a:t>Outlook: Hierarchical Structured Sparsity</a:t>
            </a:r>
          </a:p>
        </p:txBody>
      </p:sp>
      <p:pic>
        <p:nvPicPr>
          <p:cNvPr id="248" name="pasted-image.pdf"/>
          <p:cNvPicPr/>
          <p:nvPr/>
        </p:nvPicPr>
        <p:blipFill>
          <a:blip r:embed="rId3">
            <a:extLst/>
          </a:blip>
          <a:stretch>
            <a:fillRect/>
          </a:stretch>
        </p:blipFill>
        <p:spPr>
          <a:xfrm>
            <a:off x="1073927" y="1219725"/>
            <a:ext cx="3229415" cy="2678052"/>
          </a:xfrm>
          <a:prstGeom prst="rect">
            <a:avLst/>
          </a:prstGeom>
          <a:ln w="12700">
            <a:miter lim="400000"/>
          </a:ln>
        </p:spPr>
      </p:pic>
      <p:pic>
        <p:nvPicPr>
          <p:cNvPr id="249" name="pasted-image.pdf"/>
          <p:cNvPicPr/>
          <p:nvPr/>
        </p:nvPicPr>
        <p:blipFill>
          <a:blip r:embed="rId4">
            <a:extLst/>
          </a:blip>
          <a:stretch>
            <a:fillRect/>
          </a:stretch>
        </p:blipFill>
        <p:spPr>
          <a:xfrm>
            <a:off x="8393223" y="1219725"/>
            <a:ext cx="3480500" cy="2678052"/>
          </a:xfrm>
          <a:prstGeom prst="rect">
            <a:avLst/>
          </a:prstGeom>
          <a:ln w="12700">
            <a:miter lim="400000"/>
          </a:ln>
        </p:spPr>
      </p:pic>
      <p:pic>
        <p:nvPicPr>
          <p:cNvPr id="250" name="pasted-image.png"/>
          <p:cNvPicPr/>
          <p:nvPr/>
        </p:nvPicPr>
        <p:blipFill>
          <a:blip r:embed="rId5">
            <a:extLst/>
          </a:blip>
          <a:stretch>
            <a:fillRect/>
          </a:stretch>
        </p:blipFill>
        <p:spPr>
          <a:xfrm>
            <a:off x="2576938" y="4219547"/>
            <a:ext cx="7850924" cy="3517901"/>
          </a:xfrm>
          <a:prstGeom prst="rect">
            <a:avLst/>
          </a:prstGeom>
          <a:ln w="12700">
            <a:miter lim="400000"/>
          </a:ln>
        </p:spPr>
      </p:pic>
      <p:sp>
        <p:nvSpPr>
          <p:cNvPr id="251" name="Shape 251"/>
          <p:cNvSpPr/>
          <p:nvPr/>
        </p:nvSpPr>
        <p:spPr>
          <a:xfrm flipH="1" flipV="1">
            <a:off x="4852111" y="2864043"/>
            <a:ext cx="2941543" cy="1"/>
          </a:xfrm>
          <a:prstGeom prst="line">
            <a:avLst/>
          </a:prstGeom>
          <a:ln w="76200">
            <a:solidFill/>
            <a:miter lim="400000"/>
            <a:tailEnd type="triangle"/>
          </a:ln>
        </p:spPr>
        <p:txBody>
          <a:bodyPr lIns="0" tIns="0" rIns="0" bIns="0" anchor="ctr"/>
          <a:lstStyle/>
          <a:p>
            <a:pPr lvl="0">
              <a:defRPr b="0" sz="2400">
                <a:latin typeface="+mn-lt"/>
                <a:ea typeface="+mn-ea"/>
                <a:cs typeface="+mn-cs"/>
                <a:sym typeface="Helvetica Light"/>
              </a:defRPr>
            </a:pPr>
          </a:p>
        </p:txBody>
      </p:sp>
      <p:sp>
        <p:nvSpPr>
          <p:cNvPr id="252" name="Shape 252"/>
          <p:cNvSpPr/>
          <p:nvPr/>
        </p:nvSpPr>
        <p:spPr>
          <a:xfrm>
            <a:off x="4805783" y="2526004"/>
            <a:ext cx="3084999" cy="1"/>
          </a:xfrm>
          <a:prstGeom prst="line">
            <a:avLst/>
          </a:prstGeom>
          <a:ln w="76200">
            <a:solidFill/>
            <a:miter lim="400000"/>
            <a:tailEnd type="triangle"/>
          </a:ln>
        </p:spPr>
        <p:txBody>
          <a:bodyPr lIns="0" tIns="0" rIns="0" bIns="0" anchor="ctr"/>
          <a:lstStyle/>
          <a:p>
            <a:pPr lvl="0">
              <a:defRPr b="0" sz="2400">
                <a:latin typeface="+mn-lt"/>
                <a:ea typeface="+mn-ea"/>
                <a:cs typeface="+mn-cs"/>
                <a:sym typeface="Helvetica Light"/>
              </a:defRPr>
            </a:pPr>
          </a:p>
        </p:txBody>
      </p:sp>
      <p:pic>
        <p:nvPicPr>
          <p:cNvPr id="253" name="pasted-image.png"/>
          <p:cNvPicPr/>
          <p:nvPr/>
        </p:nvPicPr>
        <p:blipFill>
          <a:blip r:embed="rId6">
            <a:extLst/>
          </a:blip>
          <a:stretch>
            <a:fillRect/>
          </a:stretch>
        </p:blipFill>
        <p:spPr>
          <a:xfrm>
            <a:off x="3123074" y="7695428"/>
            <a:ext cx="6758652" cy="1405801"/>
          </a:xfrm>
          <a:prstGeom prst="rect">
            <a:avLst/>
          </a:prstGeom>
          <a:ln w="12700">
            <a:miter lim="400000"/>
          </a:ln>
        </p:spPr>
      </p:pic>
      <p:sp>
        <p:nvSpPr>
          <p:cNvPr id="254" name="Shape 254"/>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53585F"/>
                </a:solidFill>
                <a:latin typeface="+mn-lt"/>
                <a:ea typeface="+mn-ea"/>
                <a:cs typeface="+mn-cs"/>
                <a:sym typeface="Helvetica Light"/>
              </a:defRPr>
            </a:lvl1pPr>
          </a:lstStyle>
          <a:p>
            <a:pPr lvl="0">
              <a:defRPr sz="1800">
                <a:solidFill>
                  <a:srgbClr val="000000"/>
                </a:solidFill>
              </a:defRPr>
            </a:pPr>
            <a:r>
              <a:rPr sz="1742">
                <a:solidFill>
                  <a:srgbClr val="53585F"/>
                </a:solidFill>
              </a:rPr>
              <a:t>Jenatton et al., 2011 JMLR</a:t>
            </a:r>
          </a:p>
        </p:txBody>
      </p:sp>
      <p:sp>
        <p:nvSpPr>
          <p:cNvPr id="255" name="Shape 255"/>
          <p:cNvSpPr/>
          <p:nvPr/>
        </p:nvSpPr>
        <p:spPr>
          <a:xfrm flipV="1">
            <a:off x="6502400" y="3197240"/>
            <a:ext cx="0" cy="892311"/>
          </a:xfrm>
          <a:prstGeom prst="line">
            <a:avLst/>
          </a:prstGeom>
          <a:ln w="76200">
            <a:solidFill>
              <a:srgbClr val="85888D"/>
            </a:solidFill>
            <a:miter lim="400000"/>
            <a:headEnd type="oval"/>
            <a:tailEnd type="oval"/>
          </a:ln>
        </p:spPr>
        <p:txBody>
          <a:bodyPr lIns="0" tIns="0" rIns="0" bIns="0" anchor="ctr"/>
          <a:lstStyle/>
          <a:p>
            <a:pPr lvl="0">
              <a:defRPr b="0" sz="2400">
                <a:latin typeface="+mn-lt"/>
                <a:ea typeface="+mn-ea"/>
                <a:cs typeface="+mn-cs"/>
                <a:sym typeface="Helvetica Light"/>
              </a:defRPr>
            </a:pP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body" idx="1"/>
          </p:nvPr>
        </p:nvSpPr>
        <p:spPr>
          <a:xfrm>
            <a:off x="63500" y="59754"/>
            <a:ext cx="10464800" cy="1130301"/>
          </a:xfrm>
          <a:prstGeom prst="rect">
            <a:avLst/>
          </a:prstGeom>
        </p:spPr>
        <p:txBody>
          <a:bodyPr/>
          <a:lstStyle>
            <a:lvl1pPr algn="l"/>
          </a:lstStyle>
          <a:p>
            <a:pPr lvl="0">
              <a:defRPr sz="1800"/>
            </a:pPr>
            <a:r>
              <a:rPr sz="3200"/>
              <a:t>Outlook: Semi-supervised autoencoders</a:t>
            </a:r>
          </a:p>
        </p:txBody>
      </p:sp>
      <p:pic>
        <p:nvPicPr>
          <p:cNvPr id="260" name="pasted-image.png"/>
          <p:cNvPicPr/>
          <p:nvPr/>
        </p:nvPicPr>
        <p:blipFill>
          <a:blip r:embed="rId3">
            <a:extLst/>
          </a:blip>
          <a:stretch>
            <a:fillRect/>
          </a:stretch>
        </p:blipFill>
        <p:spPr>
          <a:xfrm>
            <a:off x="2214491" y="1740816"/>
            <a:ext cx="8575818" cy="3071568"/>
          </a:xfrm>
          <a:prstGeom prst="rect">
            <a:avLst/>
          </a:prstGeom>
          <a:ln w="12700">
            <a:miter lim="400000"/>
          </a:ln>
        </p:spPr>
      </p:pic>
      <p:sp>
        <p:nvSpPr>
          <p:cNvPr id="261" name="Shape 261"/>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solidFill>
                  <a:srgbClr val="53585F"/>
                </a:solidFill>
                <a:latin typeface="+mn-lt"/>
                <a:ea typeface="+mn-ea"/>
                <a:cs typeface="+mn-cs"/>
                <a:sym typeface="Helvetica Light"/>
              </a:defRPr>
            </a:lvl1pPr>
          </a:lstStyle>
          <a:p>
            <a:pPr lvl="0">
              <a:defRPr sz="1800">
                <a:solidFill>
                  <a:srgbClr val="000000"/>
                </a:solidFill>
              </a:defRPr>
            </a:pPr>
            <a:r>
              <a:rPr sz="1742">
                <a:solidFill>
                  <a:srgbClr val="53585F"/>
                </a:solidFill>
              </a:rPr>
              <a:t>Cheung et al., 2015 ICML</a:t>
            </a:r>
          </a:p>
        </p:txBody>
      </p:sp>
      <p:pic>
        <p:nvPicPr>
          <p:cNvPr id="262" name="pasted-image.png"/>
          <p:cNvPicPr/>
          <p:nvPr/>
        </p:nvPicPr>
        <p:blipFill>
          <a:blip r:embed="rId4">
            <a:extLst/>
          </a:blip>
          <a:stretch>
            <a:fillRect/>
          </a:stretch>
        </p:blipFill>
        <p:spPr>
          <a:xfrm>
            <a:off x="1524000" y="5745205"/>
            <a:ext cx="9956800" cy="1295401"/>
          </a:xfrm>
          <a:prstGeom prst="rect">
            <a:avLst/>
          </a:prstGeom>
          <a:ln w="12700">
            <a:miter lim="400000"/>
          </a:ln>
        </p:spPr>
      </p:pic>
      <p:pic>
        <p:nvPicPr>
          <p:cNvPr id="263" name="pasted-image.png"/>
          <p:cNvPicPr/>
          <p:nvPr/>
        </p:nvPicPr>
        <p:blipFill>
          <a:blip r:embed="rId5">
            <a:extLst/>
          </a:blip>
          <a:stretch>
            <a:fillRect/>
          </a:stretch>
        </p:blipFill>
        <p:spPr>
          <a:xfrm>
            <a:off x="1892300" y="7407569"/>
            <a:ext cx="9220200" cy="1320801"/>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67" name="Shape 267"/>
          <p:cNvSpPr/>
          <p:nvPr>
            <p:ph type="body" idx="1"/>
          </p:nvPr>
        </p:nvSpPr>
        <p:spPr>
          <a:xfrm>
            <a:off x="63500" y="59754"/>
            <a:ext cx="10464800" cy="1130301"/>
          </a:xfrm>
          <a:prstGeom prst="rect">
            <a:avLst/>
          </a:prstGeom>
        </p:spPr>
        <p:txBody>
          <a:bodyPr/>
          <a:lstStyle>
            <a:lvl1pPr algn="l">
              <a:defRPr>
                <a:solidFill>
                  <a:srgbClr val="FFFFFF"/>
                </a:solidFill>
              </a:defRPr>
            </a:lvl1pPr>
          </a:lstStyle>
          <a:p>
            <a:pPr lvl="0">
              <a:defRPr sz="1800">
                <a:solidFill>
                  <a:srgbClr val="000000"/>
                </a:solidFill>
              </a:defRPr>
            </a:pPr>
            <a:r>
              <a:rPr sz="3200">
                <a:solidFill>
                  <a:srgbClr val="FFFFFF"/>
                </a:solidFill>
              </a:rPr>
              <a:t>Outlook: Semi-supervised autoencoders</a:t>
            </a:r>
          </a:p>
        </p:txBody>
      </p:sp>
      <p:pic>
        <p:nvPicPr>
          <p:cNvPr id="268" name="ols_n_latents3_n_hidden100_n_input79941_bs128_n_samples8426_lr0.000050_l1=0.00_l2=0.10_nans=0_latvars_class18(2BK-0BK)_z2.png"/>
          <p:cNvPicPr/>
          <p:nvPr/>
        </p:nvPicPr>
        <p:blipFill>
          <a:blip r:embed="rId2">
            <a:extLst/>
          </a:blip>
          <a:stretch>
            <a:fillRect/>
          </a:stretch>
        </p:blipFill>
        <p:spPr>
          <a:xfrm>
            <a:off x="500275" y="1444937"/>
            <a:ext cx="12004250" cy="6213966"/>
          </a:xfrm>
          <a:prstGeom prst="rect">
            <a:avLst/>
          </a:prstGeom>
          <a:ln w="12700">
            <a:miter lim="400000"/>
          </a:ln>
        </p:spPr>
      </p:pic>
      <p:sp>
        <p:nvSpPr>
          <p:cNvPr id="269" name="Shape 269"/>
          <p:cNvSpPr/>
          <p:nvPr/>
        </p:nvSpPr>
        <p:spPr>
          <a:xfrm>
            <a:off x="1614419" y="8483266"/>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2D grid of two hidden variables in N-back task</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71" name="Shape 271"/>
          <p:cNvSpPr/>
          <p:nvPr>
            <p:ph type="body" idx="1"/>
          </p:nvPr>
        </p:nvSpPr>
        <p:spPr>
          <a:xfrm>
            <a:off x="63500" y="59754"/>
            <a:ext cx="10464800" cy="1130301"/>
          </a:xfrm>
          <a:prstGeom prst="rect">
            <a:avLst/>
          </a:prstGeom>
        </p:spPr>
        <p:txBody>
          <a:bodyPr/>
          <a:lstStyle>
            <a:lvl1pPr algn="l">
              <a:defRPr>
                <a:solidFill>
                  <a:srgbClr val="FFFFFF"/>
                </a:solidFill>
              </a:defRPr>
            </a:lvl1pPr>
          </a:lstStyle>
          <a:p>
            <a:pPr lvl="0">
              <a:defRPr sz="1800">
                <a:solidFill>
                  <a:srgbClr val="000000"/>
                </a:solidFill>
              </a:defRPr>
            </a:pPr>
            <a:r>
              <a:rPr sz="3200">
                <a:solidFill>
                  <a:srgbClr val="FFFFFF"/>
                </a:solidFill>
              </a:rPr>
              <a:t>Outlook: Semi-supervised autoencoders</a:t>
            </a:r>
          </a:p>
        </p:txBody>
      </p:sp>
      <p:pic>
        <p:nvPicPr>
          <p:cNvPr id="272" name="pasted-image.tif"/>
          <p:cNvPicPr/>
          <p:nvPr/>
        </p:nvPicPr>
        <p:blipFill>
          <a:blip r:embed="rId3">
            <a:extLst/>
          </a:blip>
          <a:stretch>
            <a:fillRect/>
          </a:stretch>
        </p:blipFill>
        <p:spPr>
          <a:xfrm>
            <a:off x="1872033" y="831097"/>
            <a:ext cx="10593900" cy="1395903"/>
          </a:xfrm>
          <a:prstGeom prst="rect">
            <a:avLst/>
          </a:prstGeom>
          <a:ln w="12700">
            <a:miter lim="400000"/>
          </a:ln>
        </p:spPr>
      </p:pic>
      <p:pic>
        <p:nvPicPr>
          <p:cNvPr id="273" name="pasted-image.tif"/>
          <p:cNvPicPr/>
          <p:nvPr/>
        </p:nvPicPr>
        <p:blipFill>
          <a:blip r:embed="rId4">
            <a:extLst/>
          </a:blip>
          <a:stretch>
            <a:fillRect/>
          </a:stretch>
        </p:blipFill>
        <p:spPr>
          <a:xfrm>
            <a:off x="1872033" y="2487726"/>
            <a:ext cx="10632334" cy="1413476"/>
          </a:xfrm>
          <a:prstGeom prst="rect">
            <a:avLst/>
          </a:prstGeom>
          <a:ln w="12700">
            <a:miter lim="400000"/>
          </a:ln>
        </p:spPr>
      </p:pic>
      <p:pic>
        <p:nvPicPr>
          <p:cNvPr id="274" name="pasted-image.tif"/>
          <p:cNvPicPr/>
          <p:nvPr/>
        </p:nvPicPr>
        <p:blipFill>
          <a:blip r:embed="rId5">
            <a:extLst/>
          </a:blip>
          <a:stretch>
            <a:fillRect/>
          </a:stretch>
        </p:blipFill>
        <p:spPr>
          <a:xfrm>
            <a:off x="1872033" y="4111128"/>
            <a:ext cx="10609907" cy="1385530"/>
          </a:xfrm>
          <a:prstGeom prst="rect">
            <a:avLst/>
          </a:prstGeom>
          <a:ln w="12700">
            <a:miter lim="400000"/>
          </a:ln>
        </p:spPr>
      </p:pic>
      <p:pic>
        <p:nvPicPr>
          <p:cNvPr id="275" name="pasted-image.tif"/>
          <p:cNvPicPr/>
          <p:nvPr/>
        </p:nvPicPr>
        <p:blipFill>
          <a:blip r:embed="rId6">
            <a:extLst/>
          </a:blip>
          <a:stretch>
            <a:fillRect/>
          </a:stretch>
        </p:blipFill>
        <p:spPr>
          <a:xfrm>
            <a:off x="1872033" y="5744685"/>
            <a:ext cx="10609907" cy="1385530"/>
          </a:xfrm>
          <a:prstGeom prst="rect">
            <a:avLst/>
          </a:prstGeom>
          <a:ln w="12700">
            <a:miter lim="400000"/>
          </a:ln>
        </p:spPr>
      </p:pic>
      <p:pic>
        <p:nvPicPr>
          <p:cNvPr id="276" name="pasted-image.tif"/>
          <p:cNvPicPr/>
          <p:nvPr/>
        </p:nvPicPr>
        <p:blipFill>
          <a:blip r:embed="rId7">
            <a:extLst/>
          </a:blip>
          <a:stretch>
            <a:fillRect/>
          </a:stretch>
        </p:blipFill>
        <p:spPr>
          <a:xfrm>
            <a:off x="1843530" y="7545887"/>
            <a:ext cx="10689340" cy="1395903"/>
          </a:xfrm>
          <a:prstGeom prst="rect">
            <a:avLst/>
          </a:prstGeom>
          <a:ln w="12700">
            <a:miter lim="400000"/>
          </a:ln>
        </p:spPr>
      </p:pic>
      <p:sp>
        <p:nvSpPr>
          <p:cNvPr id="277" name="Shape 277"/>
          <p:cNvSpPr/>
          <p:nvPr/>
        </p:nvSpPr>
        <p:spPr>
          <a:xfrm rot="17700639">
            <a:off x="-4006430" y="8026366"/>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Extraversion</a:t>
            </a:r>
          </a:p>
        </p:txBody>
      </p:sp>
      <p:sp>
        <p:nvSpPr>
          <p:cNvPr id="278" name="Shape 278"/>
          <p:cNvSpPr/>
          <p:nvPr/>
        </p:nvSpPr>
        <p:spPr>
          <a:xfrm rot="17700639">
            <a:off x="-4006430" y="6420674"/>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Neuroticism</a:t>
            </a:r>
          </a:p>
        </p:txBody>
      </p:sp>
      <p:sp>
        <p:nvSpPr>
          <p:cNvPr id="279" name="Shape 279"/>
          <p:cNvSpPr/>
          <p:nvPr/>
        </p:nvSpPr>
        <p:spPr>
          <a:xfrm rot="17700639">
            <a:off x="-4006430" y="4605471"/>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Conscientiousness</a:t>
            </a:r>
          </a:p>
        </p:txBody>
      </p:sp>
      <p:sp>
        <p:nvSpPr>
          <p:cNvPr id="280" name="Shape 280"/>
          <p:cNvSpPr/>
          <p:nvPr/>
        </p:nvSpPr>
        <p:spPr>
          <a:xfrm rot="17700639">
            <a:off x="-4006430" y="3021028"/>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Openness</a:t>
            </a:r>
          </a:p>
        </p:txBody>
      </p:sp>
      <p:sp>
        <p:nvSpPr>
          <p:cNvPr id="281" name="Shape 281"/>
          <p:cNvSpPr/>
          <p:nvPr/>
        </p:nvSpPr>
        <p:spPr>
          <a:xfrm rot="17700639">
            <a:off x="-4006430" y="1375076"/>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Agreeableness</a:t>
            </a:r>
          </a:p>
        </p:txBody>
      </p:sp>
      <p:sp>
        <p:nvSpPr>
          <p:cNvPr id="282" name="Shape 282"/>
          <p:cNvSpPr/>
          <p:nvPr/>
        </p:nvSpPr>
        <p:spPr>
          <a:xfrm>
            <a:off x="1614419" y="9151498"/>
            <a:ext cx="9775962" cy="4349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2300">
                <a:solidFill>
                  <a:srgbClr val="A6AAA9"/>
                </a:solidFill>
              </a:defRPr>
            </a:lvl1pPr>
          </a:lstStyle>
          <a:p>
            <a:pPr lvl="0">
              <a:defRPr sz="1800">
                <a:solidFill>
                  <a:srgbClr val="000000"/>
                </a:solidFill>
              </a:defRPr>
            </a:pPr>
            <a:r>
              <a:rPr sz="2300">
                <a:solidFill>
                  <a:srgbClr val="A6AAA9"/>
                </a:solidFill>
              </a:rPr>
              <a:t>Personality dimensions</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86" name="Shape 286"/>
          <p:cNvSpPr/>
          <p:nvPr/>
        </p:nvSpPr>
        <p:spPr>
          <a:xfrm>
            <a:off x="159940" y="71873"/>
            <a:ext cx="12684920" cy="613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0" sz="3200">
                <a:latin typeface="Geneva"/>
                <a:ea typeface="Geneva"/>
                <a:cs typeface="Geneva"/>
                <a:sym typeface="Geneva"/>
              </a:defRPr>
            </a:lvl1pPr>
          </a:lstStyle>
          <a:p>
            <a:pPr lvl="0">
              <a:defRPr sz="1800"/>
            </a:pPr>
            <a:r>
              <a:rPr sz="3200"/>
              <a:t>A deep generative neural network is learning experimental tasks</a:t>
            </a:r>
          </a:p>
        </p:txBody>
      </p:sp>
      <p:sp>
        <p:nvSpPr>
          <p:cNvPr id="287" name="Shape 287"/>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latin typeface="+mn-lt"/>
                <a:ea typeface="+mn-ea"/>
                <a:cs typeface="+mn-cs"/>
                <a:sym typeface="Helvetica Light"/>
              </a:defRPr>
            </a:lvl1pPr>
          </a:lstStyle>
          <a:p>
            <a:pPr lvl="0">
              <a:defRPr sz="1800"/>
            </a:pPr>
            <a:r>
              <a:rPr sz="1742"/>
              <a:t>Kingma et al., 2014 NIPS</a:t>
            </a:r>
          </a:p>
        </p:txBody>
      </p:sp>
      <p:pic>
        <p:nvPicPr>
          <p:cNvPr id="288" name="pasted-image.png"/>
          <p:cNvPicPr/>
          <p:nvPr/>
        </p:nvPicPr>
        <p:blipFill>
          <a:blip r:embed="rId3">
            <a:extLst/>
          </a:blip>
          <a:stretch>
            <a:fillRect/>
          </a:stretch>
        </p:blipFill>
        <p:spPr>
          <a:xfrm>
            <a:off x="975856" y="6614681"/>
            <a:ext cx="11078488" cy="2064544"/>
          </a:xfrm>
          <a:prstGeom prst="rect">
            <a:avLst/>
          </a:prstGeom>
          <a:ln w="12700">
            <a:miter lim="400000"/>
          </a:ln>
        </p:spPr>
      </p:pic>
      <p:pic>
        <p:nvPicPr>
          <p:cNvPr id="289" name="pasted-image.png"/>
          <p:cNvPicPr/>
          <p:nvPr/>
        </p:nvPicPr>
        <p:blipFill>
          <a:blip r:embed="rId4">
            <a:extLst/>
          </a:blip>
          <a:stretch>
            <a:fillRect/>
          </a:stretch>
        </p:blipFill>
        <p:spPr>
          <a:xfrm>
            <a:off x="1347037" y="1410084"/>
            <a:ext cx="3913036" cy="3783832"/>
          </a:xfrm>
          <a:prstGeom prst="rect">
            <a:avLst/>
          </a:prstGeom>
          <a:ln w="12700">
            <a:miter lim="400000"/>
          </a:ln>
        </p:spPr>
      </p:pic>
      <p:pic>
        <p:nvPicPr>
          <p:cNvPr id="290" name="pasted-image.png"/>
          <p:cNvPicPr/>
          <p:nvPr/>
        </p:nvPicPr>
        <p:blipFill>
          <a:blip r:embed="rId5">
            <a:extLst/>
          </a:blip>
          <a:stretch>
            <a:fillRect/>
          </a:stretch>
        </p:blipFill>
        <p:spPr>
          <a:xfrm>
            <a:off x="6844003" y="1381546"/>
            <a:ext cx="5067301" cy="4461427"/>
          </a:xfrm>
          <a:prstGeom prst="rect">
            <a:avLst/>
          </a:prstGeom>
          <a:ln w="12700">
            <a:miter lim="400000"/>
          </a:ln>
        </p:spPr>
      </p:pic>
      <p:pic>
        <p:nvPicPr>
          <p:cNvPr id="291" name="pasted-image.png"/>
          <p:cNvPicPr/>
          <p:nvPr/>
        </p:nvPicPr>
        <p:blipFill>
          <a:blip r:embed="rId6">
            <a:extLst/>
          </a:blip>
          <a:stretch>
            <a:fillRect/>
          </a:stretch>
        </p:blipFill>
        <p:spPr>
          <a:xfrm>
            <a:off x="749300" y="5372100"/>
            <a:ext cx="5833187" cy="414805"/>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show_class0.gif"/>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81059" y="1313755"/>
            <a:ext cx="2652793" cy="1045040"/>
          </a:xfrm>
          <a:prstGeom prst="rect">
            <a:avLst/>
          </a:prstGeom>
        </p:spPr>
      </p:pic>
      <p:pic>
        <p:nvPicPr>
          <p:cNvPr id="296" name="show_class1.gif"/>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3577689" y="1313755"/>
            <a:ext cx="2652792" cy="1045040"/>
          </a:xfrm>
          <a:prstGeom prst="rect">
            <a:avLst/>
          </a:prstGeom>
        </p:spPr>
      </p:pic>
      <p:pic>
        <p:nvPicPr>
          <p:cNvPr id="297" name="show_class2.gif"/>
          <p:cNvPicPr/>
          <p:nvPr>
            <a:videoFile r:link="rId9"/>
            <p:extLst>
              <p:ext uri="{DAA4B4D4-6D71-4841-9C94-3DE7FCFB9230}">
                <p14:media xmlns:p14="http://schemas.microsoft.com/office/powerpoint/2010/main" r:embed="rId10"/>
              </p:ext>
            </p:extLst>
          </p:nvPr>
        </p:nvPicPr>
        <p:blipFill>
          <a:blip r:embed="rId11">
            <a:extLst/>
          </a:blip>
          <a:stretch>
            <a:fillRect/>
          </a:stretch>
        </p:blipFill>
        <p:spPr>
          <a:xfrm>
            <a:off x="6774319" y="1313755"/>
            <a:ext cx="2652792" cy="1045040"/>
          </a:xfrm>
          <a:prstGeom prst="rect">
            <a:avLst/>
          </a:prstGeom>
        </p:spPr>
      </p:pic>
      <p:pic>
        <p:nvPicPr>
          <p:cNvPr id="298" name="show_class3.gif"/>
          <p:cNvPicPr/>
          <p:nvPr>
            <a:videoFile r:link="rId12"/>
            <p:extLst>
              <p:ext uri="{DAA4B4D4-6D71-4841-9C94-3DE7FCFB9230}">
                <p14:media xmlns:p14="http://schemas.microsoft.com/office/powerpoint/2010/main" r:embed="rId13"/>
              </p:ext>
            </p:extLst>
          </p:nvPr>
        </p:nvPicPr>
        <p:blipFill>
          <a:blip r:embed="rId14">
            <a:extLst/>
          </a:blip>
          <a:stretch>
            <a:fillRect/>
          </a:stretch>
        </p:blipFill>
        <p:spPr>
          <a:xfrm>
            <a:off x="9970948" y="1313755"/>
            <a:ext cx="2652793" cy="1045040"/>
          </a:xfrm>
          <a:prstGeom prst="rect">
            <a:avLst/>
          </a:prstGeom>
        </p:spPr>
      </p:pic>
      <p:pic>
        <p:nvPicPr>
          <p:cNvPr id="299" name="show_class4.gif"/>
          <p:cNvPicPr/>
          <p:nvPr>
            <a:videoFile r:link="rId15"/>
            <p:extLst>
              <p:ext uri="{DAA4B4D4-6D71-4841-9C94-3DE7FCFB9230}">
                <p14:media xmlns:p14="http://schemas.microsoft.com/office/powerpoint/2010/main" r:embed="rId16"/>
              </p:ext>
            </p:extLst>
          </p:nvPr>
        </p:nvPicPr>
        <p:blipFill>
          <a:blip r:embed="rId17">
            <a:extLst/>
          </a:blip>
          <a:stretch>
            <a:fillRect/>
          </a:stretch>
        </p:blipFill>
        <p:spPr>
          <a:xfrm>
            <a:off x="394399" y="2855680"/>
            <a:ext cx="2652793" cy="1045040"/>
          </a:xfrm>
          <a:prstGeom prst="rect">
            <a:avLst/>
          </a:prstGeom>
        </p:spPr>
      </p:pic>
      <p:pic>
        <p:nvPicPr>
          <p:cNvPr id="300" name="show_class5.gif"/>
          <p:cNvPicPr/>
          <p:nvPr>
            <a:videoFile r:link="rId18"/>
            <p:extLst>
              <p:ext uri="{DAA4B4D4-6D71-4841-9C94-3DE7FCFB9230}">
                <p14:media xmlns:p14="http://schemas.microsoft.com/office/powerpoint/2010/main" r:embed="rId19"/>
              </p:ext>
            </p:extLst>
          </p:nvPr>
        </p:nvPicPr>
        <p:blipFill>
          <a:blip r:embed="rId20">
            <a:extLst/>
          </a:blip>
          <a:stretch>
            <a:fillRect/>
          </a:stretch>
        </p:blipFill>
        <p:spPr>
          <a:xfrm>
            <a:off x="3564349" y="2855680"/>
            <a:ext cx="2652793" cy="1045040"/>
          </a:xfrm>
          <a:prstGeom prst="rect">
            <a:avLst/>
          </a:prstGeom>
        </p:spPr>
      </p:pic>
      <p:pic>
        <p:nvPicPr>
          <p:cNvPr id="301" name="show_class6.gif"/>
          <p:cNvPicPr/>
          <p:nvPr>
            <a:videoFile r:link="rId21"/>
            <p:extLst>
              <p:ext uri="{DAA4B4D4-6D71-4841-9C94-3DE7FCFB9230}">
                <p14:media xmlns:p14="http://schemas.microsoft.com/office/powerpoint/2010/main" r:embed="rId22"/>
              </p:ext>
            </p:extLst>
          </p:nvPr>
        </p:nvPicPr>
        <p:blipFill>
          <a:blip r:embed="rId23">
            <a:extLst/>
          </a:blip>
          <a:stretch>
            <a:fillRect/>
          </a:stretch>
        </p:blipFill>
        <p:spPr>
          <a:xfrm>
            <a:off x="6760979" y="2855680"/>
            <a:ext cx="2652792" cy="1045040"/>
          </a:xfrm>
          <a:prstGeom prst="rect">
            <a:avLst/>
          </a:prstGeom>
        </p:spPr>
      </p:pic>
      <p:pic>
        <p:nvPicPr>
          <p:cNvPr id="302" name="show_class7.gif"/>
          <p:cNvPicPr/>
          <p:nvPr>
            <a:videoFile r:link="rId24"/>
            <p:extLst>
              <p:ext uri="{DAA4B4D4-6D71-4841-9C94-3DE7FCFB9230}">
                <p14:media xmlns:p14="http://schemas.microsoft.com/office/powerpoint/2010/main" r:embed="rId25"/>
              </p:ext>
            </p:extLst>
          </p:nvPr>
        </p:nvPicPr>
        <p:blipFill>
          <a:blip r:embed="rId26">
            <a:extLst/>
          </a:blip>
          <a:stretch>
            <a:fillRect/>
          </a:stretch>
        </p:blipFill>
        <p:spPr>
          <a:xfrm>
            <a:off x="9957609" y="2855680"/>
            <a:ext cx="2652792" cy="1045040"/>
          </a:xfrm>
          <a:prstGeom prst="rect">
            <a:avLst/>
          </a:prstGeom>
        </p:spPr>
      </p:pic>
      <p:pic>
        <p:nvPicPr>
          <p:cNvPr id="303" name="show_class8.gif"/>
          <p:cNvPicPr/>
          <p:nvPr>
            <a:videoFile r:link="rId27"/>
            <p:extLst>
              <p:ext uri="{DAA4B4D4-6D71-4841-9C94-3DE7FCFB9230}">
                <p14:media xmlns:p14="http://schemas.microsoft.com/office/powerpoint/2010/main" r:embed="rId28"/>
              </p:ext>
            </p:extLst>
          </p:nvPr>
        </p:nvPicPr>
        <p:blipFill>
          <a:blip r:embed="rId29">
            <a:extLst/>
          </a:blip>
          <a:stretch>
            <a:fillRect/>
          </a:stretch>
        </p:blipFill>
        <p:spPr>
          <a:xfrm>
            <a:off x="381059" y="4397605"/>
            <a:ext cx="2652793" cy="1045040"/>
          </a:xfrm>
          <a:prstGeom prst="rect">
            <a:avLst/>
          </a:prstGeom>
        </p:spPr>
      </p:pic>
      <p:pic>
        <p:nvPicPr>
          <p:cNvPr id="304" name="show_class9.gif"/>
          <p:cNvPicPr/>
          <p:nvPr>
            <a:videoFile r:link="rId30"/>
            <p:extLst>
              <p:ext uri="{DAA4B4D4-6D71-4841-9C94-3DE7FCFB9230}">
                <p14:media xmlns:p14="http://schemas.microsoft.com/office/powerpoint/2010/main" r:embed="rId31"/>
              </p:ext>
            </p:extLst>
          </p:nvPr>
        </p:nvPicPr>
        <p:blipFill>
          <a:blip r:embed="rId32">
            <a:extLst/>
          </a:blip>
          <a:stretch>
            <a:fillRect/>
          </a:stretch>
        </p:blipFill>
        <p:spPr>
          <a:xfrm>
            <a:off x="3577689" y="4443180"/>
            <a:ext cx="2652792" cy="1045040"/>
          </a:xfrm>
          <a:prstGeom prst="rect">
            <a:avLst/>
          </a:prstGeom>
        </p:spPr>
      </p:pic>
      <p:pic>
        <p:nvPicPr>
          <p:cNvPr id="305" name="show_class10.gif"/>
          <p:cNvPicPr/>
          <p:nvPr>
            <a:videoFile r:link="rId33"/>
            <p:extLst>
              <p:ext uri="{DAA4B4D4-6D71-4841-9C94-3DE7FCFB9230}">
                <p14:media xmlns:p14="http://schemas.microsoft.com/office/powerpoint/2010/main" r:embed="rId34"/>
              </p:ext>
            </p:extLst>
          </p:nvPr>
        </p:nvPicPr>
        <p:blipFill>
          <a:blip r:embed="rId35">
            <a:extLst/>
          </a:blip>
          <a:stretch>
            <a:fillRect/>
          </a:stretch>
        </p:blipFill>
        <p:spPr>
          <a:xfrm>
            <a:off x="6774319" y="4443180"/>
            <a:ext cx="2652792" cy="1045040"/>
          </a:xfrm>
          <a:prstGeom prst="rect">
            <a:avLst/>
          </a:prstGeom>
        </p:spPr>
      </p:pic>
      <p:pic>
        <p:nvPicPr>
          <p:cNvPr id="306" name="show_class11.gif"/>
          <p:cNvPicPr/>
          <p:nvPr>
            <a:videoFile r:link="rId36"/>
            <p:extLst>
              <p:ext uri="{DAA4B4D4-6D71-4841-9C94-3DE7FCFB9230}">
                <p14:media xmlns:p14="http://schemas.microsoft.com/office/powerpoint/2010/main" r:embed="rId37"/>
              </p:ext>
            </p:extLst>
          </p:nvPr>
        </p:nvPicPr>
        <p:blipFill>
          <a:blip r:embed="rId38">
            <a:extLst/>
          </a:blip>
          <a:stretch>
            <a:fillRect/>
          </a:stretch>
        </p:blipFill>
        <p:spPr>
          <a:xfrm>
            <a:off x="9957609" y="4443180"/>
            <a:ext cx="2652792" cy="1045040"/>
          </a:xfrm>
          <a:prstGeom prst="rect">
            <a:avLst/>
          </a:prstGeom>
        </p:spPr>
      </p:pic>
      <p:pic>
        <p:nvPicPr>
          <p:cNvPr id="307" name="show_class12.gif"/>
          <p:cNvPicPr/>
          <p:nvPr>
            <a:videoFile r:link="rId39"/>
            <p:extLst>
              <p:ext uri="{DAA4B4D4-6D71-4841-9C94-3DE7FCFB9230}">
                <p14:media xmlns:p14="http://schemas.microsoft.com/office/powerpoint/2010/main" r:embed="rId40"/>
              </p:ext>
            </p:extLst>
          </p:nvPr>
        </p:nvPicPr>
        <p:blipFill>
          <a:blip r:embed="rId41">
            <a:extLst/>
          </a:blip>
          <a:stretch>
            <a:fillRect/>
          </a:stretch>
        </p:blipFill>
        <p:spPr>
          <a:xfrm>
            <a:off x="394399" y="5939530"/>
            <a:ext cx="2652793" cy="1045040"/>
          </a:xfrm>
          <a:prstGeom prst="rect">
            <a:avLst/>
          </a:prstGeom>
        </p:spPr>
      </p:pic>
      <p:pic>
        <p:nvPicPr>
          <p:cNvPr id="308" name="show_class13.gif"/>
          <p:cNvPicPr/>
          <p:nvPr>
            <a:videoFile r:link="rId42"/>
            <p:extLst>
              <p:ext uri="{DAA4B4D4-6D71-4841-9C94-3DE7FCFB9230}">
                <p14:media xmlns:p14="http://schemas.microsoft.com/office/powerpoint/2010/main" r:embed="rId43"/>
              </p:ext>
            </p:extLst>
          </p:nvPr>
        </p:nvPicPr>
        <p:blipFill>
          <a:blip r:embed="rId44">
            <a:extLst/>
          </a:blip>
          <a:stretch>
            <a:fillRect/>
          </a:stretch>
        </p:blipFill>
        <p:spPr>
          <a:xfrm>
            <a:off x="3564349" y="5939530"/>
            <a:ext cx="2652793" cy="1045040"/>
          </a:xfrm>
          <a:prstGeom prst="rect">
            <a:avLst/>
          </a:prstGeom>
        </p:spPr>
      </p:pic>
      <p:pic>
        <p:nvPicPr>
          <p:cNvPr id="309" name="show_class14.gif"/>
          <p:cNvPicPr/>
          <p:nvPr>
            <a:videoFile r:link="rId45"/>
            <p:extLst>
              <p:ext uri="{DAA4B4D4-6D71-4841-9C94-3DE7FCFB9230}">
                <p14:media xmlns:p14="http://schemas.microsoft.com/office/powerpoint/2010/main" r:embed="rId46"/>
              </p:ext>
            </p:extLst>
          </p:nvPr>
        </p:nvPicPr>
        <p:blipFill>
          <a:blip r:embed="rId47">
            <a:extLst/>
          </a:blip>
          <a:stretch>
            <a:fillRect/>
          </a:stretch>
        </p:blipFill>
        <p:spPr>
          <a:xfrm>
            <a:off x="6774319" y="5939530"/>
            <a:ext cx="2652792" cy="1045040"/>
          </a:xfrm>
          <a:prstGeom prst="rect">
            <a:avLst/>
          </a:prstGeom>
        </p:spPr>
      </p:pic>
      <p:pic>
        <p:nvPicPr>
          <p:cNvPr id="310" name="show_class15.gif"/>
          <p:cNvPicPr/>
          <p:nvPr>
            <a:videoFile r:link="rId48"/>
            <p:extLst>
              <p:ext uri="{DAA4B4D4-6D71-4841-9C94-3DE7FCFB9230}">
                <p14:media xmlns:p14="http://schemas.microsoft.com/office/powerpoint/2010/main" r:embed="rId49"/>
              </p:ext>
            </p:extLst>
          </p:nvPr>
        </p:nvPicPr>
        <p:blipFill>
          <a:blip r:embed="rId50">
            <a:extLst/>
          </a:blip>
          <a:stretch>
            <a:fillRect/>
          </a:stretch>
        </p:blipFill>
        <p:spPr>
          <a:xfrm>
            <a:off x="9957609" y="5939530"/>
            <a:ext cx="2652792" cy="1045040"/>
          </a:xfrm>
          <a:prstGeom prst="rect">
            <a:avLst/>
          </a:prstGeom>
        </p:spPr>
      </p:pic>
      <p:pic>
        <p:nvPicPr>
          <p:cNvPr id="311" name="show_class16.gif"/>
          <p:cNvPicPr/>
          <p:nvPr>
            <a:videoFile r:link="rId51"/>
            <p:extLst>
              <p:ext uri="{DAA4B4D4-6D71-4841-9C94-3DE7FCFB9230}">
                <p14:media xmlns:p14="http://schemas.microsoft.com/office/powerpoint/2010/main" r:embed="rId52"/>
              </p:ext>
            </p:extLst>
          </p:nvPr>
        </p:nvPicPr>
        <p:blipFill>
          <a:blip r:embed="rId53">
            <a:extLst/>
          </a:blip>
          <a:stretch>
            <a:fillRect/>
          </a:stretch>
        </p:blipFill>
        <p:spPr>
          <a:xfrm>
            <a:off x="394399" y="7481455"/>
            <a:ext cx="2652793" cy="1045040"/>
          </a:xfrm>
          <a:prstGeom prst="rect">
            <a:avLst/>
          </a:prstGeom>
        </p:spPr>
      </p:pic>
      <p:pic>
        <p:nvPicPr>
          <p:cNvPr id="312" name="show_class17.gif"/>
          <p:cNvPicPr/>
          <p:nvPr>
            <a:videoFile r:link="rId54"/>
            <p:extLst>
              <p:ext uri="{DAA4B4D4-6D71-4841-9C94-3DE7FCFB9230}">
                <p14:media xmlns:p14="http://schemas.microsoft.com/office/powerpoint/2010/main" r:embed="rId55"/>
              </p:ext>
            </p:extLst>
          </p:nvPr>
        </p:nvPicPr>
        <p:blipFill>
          <a:blip r:embed="rId56">
            <a:extLst/>
          </a:blip>
          <a:stretch>
            <a:fillRect/>
          </a:stretch>
        </p:blipFill>
        <p:spPr>
          <a:xfrm>
            <a:off x="3564349" y="7481455"/>
            <a:ext cx="2652793" cy="1045040"/>
          </a:xfrm>
          <a:prstGeom prst="rect">
            <a:avLst/>
          </a:prstGeom>
        </p:spPr>
      </p:pic>
      <p:pic>
        <p:nvPicPr>
          <p:cNvPr id="313" name="pasted-image.png"/>
          <p:cNvPicPr/>
          <p:nvPr/>
        </p:nvPicPr>
        <p:blipFill>
          <a:blip r:embed="rId57">
            <a:extLst/>
          </a:blip>
          <a:stretch>
            <a:fillRect/>
          </a:stretch>
        </p:blipFill>
        <p:spPr>
          <a:xfrm>
            <a:off x="9952419" y="7481455"/>
            <a:ext cx="2663328" cy="1045040"/>
          </a:xfrm>
          <a:prstGeom prst="rect">
            <a:avLst/>
          </a:prstGeom>
          <a:ln w="12700">
            <a:miter lim="400000"/>
          </a:ln>
        </p:spPr>
      </p:pic>
      <p:sp>
        <p:nvSpPr>
          <p:cNvPr id="314" name="Shape 314"/>
          <p:cNvSpPr/>
          <p:nvPr/>
        </p:nvSpPr>
        <p:spPr>
          <a:xfrm>
            <a:off x="159940" y="71873"/>
            <a:ext cx="12684920" cy="613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0" sz="3200">
                <a:solidFill>
                  <a:srgbClr val="FFFFFF"/>
                </a:solidFill>
                <a:latin typeface="Geneva"/>
                <a:ea typeface="Geneva"/>
                <a:cs typeface="Geneva"/>
                <a:sym typeface="Geneva"/>
              </a:defRPr>
            </a:lvl1pPr>
          </a:lstStyle>
          <a:p>
            <a:pPr lvl="0">
              <a:defRPr sz="1800">
                <a:solidFill>
                  <a:srgbClr val="000000"/>
                </a:solidFill>
              </a:defRPr>
            </a:pPr>
            <a:r>
              <a:rPr sz="3200">
                <a:solidFill>
                  <a:srgbClr val="FFFFFF"/>
                </a:solidFill>
              </a:rPr>
              <a:t>A deep generative neural network is learning experimental tasks</a:t>
            </a:r>
          </a:p>
        </p:txBody>
      </p:sp>
      <p:sp>
        <p:nvSpPr>
          <p:cNvPr id="315" name="Shape 315"/>
          <p:cNvSpPr/>
          <p:nvPr/>
        </p:nvSpPr>
        <p:spPr>
          <a:xfrm>
            <a:off x="406400" y="970062"/>
            <a:ext cx="1115327"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Reward</a:t>
            </a:r>
          </a:p>
        </p:txBody>
      </p:sp>
      <p:sp>
        <p:nvSpPr>
          <p:cNvPr id="316" name="Shape 316"/>
          <p:cNvSpPr/>
          <p:nvPr/>
        </p:nvSpPr>
        <p:spPr>
          <a:xfrm>
            <a:off x="3577689" y="970062"/>
            <a:ext cx="990893"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Punish</a:t>
            </a:r>
          </a:p>
        </p:txBody>
      </p:sp>
      <p:sp>
        <p:nvSpPr>
          <p:cNvPr id="317" name="Shape 317"/>
          <p:cNvSpPr/>
          <p:nvPr/>
        </p:nvSpPr>
        <p:spPr>
          <a:xfrm>
            <a:off x="6748978" y="970062"/>
            <a:ext cx="2354708"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Shapes vs Faces</a:t>
            </a:r>
          </a:p>
        </p:txBody>
      </p:sp>
      <p:sp>
        <p:nvSpPr>
          <p:cNvPr id="318" name="Shape 318"/>
          <p:cNvSpPr/>
          <p:nvPr/>
        </p:nvSpPr>
        <p:spPr>
          <a:xfrm>
            <a:off x="9920268" y="970062"/>
            <a:ext cx="2354708"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Faces vs Shapes</a:t>
            </a:r>
          </a:p>
        </p:txBody>
      </p:sp>
      <p:sp>
        <p:nvSpPr>
          <p:cNvPr id="319" name="Shape 319"/>
          <p:cNvSpPr/>
          <p:nvPr/>
        </p:nvSpPr>
        <p:spPr>
          <a:xfrm>
            <a:off x="393700" y="2505637"/>
            <a:ext cx="2257146"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Random objects</a:t>
            </a:r>
          </a:p>
        </p:txBody>
      </p:sp>
      <p:sp>
        <p:nvSpPr>
          <p:cNvPr id="320" name="Shape 320"/>
          <p:cNvSpPr/>
          <p:nvPr/>
        </p:nvSpPr>
        <p:spPr>
          <a:xfrm>
            <a:off x="3564989" y="2505637"/>
            <a:ext cx="2067574"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Theory of mind</a:t>
            </a:r>
          </a:p>
        </p:txBody>
      </p:sp>
      <p:sp>
        <p:nvSpPr>
          <p:cNvPr id="321" name="Shape 321"/>
          <p:cNvSpPr/>
          <p:nvPr/>
        </p:nvSpPr>
        <p:spPr>
          <a:xfrm>
            <a:off x="6736278" y="2505637"/>
            <a:ext cx="763640"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Math</a:t>
            </a:r>
          </a:p>
        </p:txBody>
      </p:sp>
      <p:sp>
        <p:nvSpPr>
          <p:cNvPr id="322" name="Shape 322"/>
          <p:cNvSpPr/>
          <p:nvPr/>
        </p:nvSpPr>
        <p:spPr>
          <a:xfrm>
            <a:off x="9907568" y="2505637"/>
            <a:ext cx="1006958"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Stories</a:t>
            </a:r>
          </a:p>
        </p:txBody>
      </p:sp>
      <p:sp>
        <p:nvSpPr>
          <p:cNvPr id="323" name="Shape 323"/>
          <p:cNvSpPr/>
          <p:nvPr/>
        </p:nvSpPr>
        <p:spPr>
          <a:xfrm>
            <a:off x="380999" y="4085662"/>
            <a:ext cx="2517116"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Tongue movement</a:t>
            </a:r>
          </a:p>
        </p:txBody>
      </p:sp>
      <p:sp>
        <p:nvSpPr>
          <p:cNvPr id="324" name="Shape 324"/>
          <p:cNvSpPr/>
          <p:nvPr/>
        </p:nvSpPr>
        <p:spPr>
          <a:xfrm>
            <a:off x="3552289" y="4085662"/>
            <a:ext cx="2224723"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Food movement</a:t>
            </a:r>
          </a:p>
        </p:txBody>
      </p:sp>
      <p:sp>
        <p:nvSpPr>
          <p:cNvPr id="325" name="Shape 325"/>
          <p:cNvSpPr/>
          <p:nvPr/>
        </p:nvSpPr>
        <p:spPr>
          <a:xfrm>
            <a:off x="6723578" y="4085662"/>
            <a:ext cx="2273212"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Hand movement</a:t>
            </a:r>
          </a:p>
        </p:txBody>
      </p:sp>
      <p:sp>
        <p:nvSpPr>
          <p:cNvPr id="326" name="Shape 326"/>
          <p:cNvSpPr/>
          <p:nvPr/>
        </p:nvSpPr>
        <p:spPr>
          <a:xfrm>
            <a:off x="9894868" y="4085662"/>
            <a:ext cx="1331773"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Matching</a:t>
            </a:r>
          </a:p>
        </p:txBody>
      </p:sp>
      <p:sp>
        <p:nvSpPr>
          <p:cNvPr id="327" name="Shape 327"/>
          <p:cNvSpPr/>
          <p:nvPr/>
        </p:nvSpPr>
        <p:spPr>
          <a:xfrm>
            <a:off x="342900" y="5580162"/>
            <a:ext cx="1315708"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Relations</a:t>
            </a:r>
          </a:p>
        </p:txBody>
      </p:sp>
      <p:sp>
        <p:nvSpPr>
          <p:cNvPr id="328" name="Shape 328"/>
          <p:cNvSpPr/>
          <p:nvPr/>
        </p:nvSpPr>
        <p:spPr>
          <a:xfrm>
            <a:off x="3514189" y="5580162"/>
            <a:ext cx="2046250"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Look at bodies</a:t>
            </a:r>
          </a:p>
        </p:txBody>
      </p:sp>
      <p:sp>
        <p:nvSpPr>
          <p:cNvPr id="329" name="Shape 329"/>
          <p:cNvSpPr/>
          <p:nvPr/>
        </p:nvSpPr>
        <p:spPr>
          <a:xfrm>
            <a:off x="6685478" y="5580162"/>
            <a:ext cx="1868070"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Look at faces</a:t>
            </a:r>
          </a:p>
        </p:txBody>
      </p:sp>
      <p:sp>
        <p:nvSpPr>
          <p:cNvPr id="330" name="Shape 330"/>
          <p:cNvSpPr/>
          <p:nvPr/>
        </p:nvSpPr>
        <p:spPr>
          <a:xfrm>
            <a:off x="9856768" y="5580162"/>
            <a:ext cx="2030185"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Look at places</a:t>
            </a:r>
          </a:p>
        </p:txBody>
      </p:sp>
      <p:sp>
        <p:nvSpPr>
          <p:cNvPr id="331" name="Shape 331"/>
          <p:cNvSpPr/>
          <p:nvPr/>
        </p:nvSpPr>
        <p:spPr>
          <a:xfrm>
            <a:off x="355600" y="7163162"/>
            <a:ext cx="1770507"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Look at tools</a:t>
            </a:r>
          </a:p>
        </p:txBody>
      </p:sp>
      <p:sp>
        <p:nvSpPr>
          <p:cNvPr id="332" name="Shape 332"/>
          <p:cNvSpPr/>
          <p:nvPr/>
        </p:nvSpPr>
        <p:spPr>
          <a:xfrm>
            <a:off x="3526889" y="7163162"/>
            <a:ext cx="2321408"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b="0" sz="2300">
                <a:solidFill>
                  <a:srgbClr val="A6AAA8"/>
                </a:solidFill>
                <a:latin typeface="+mn-lt"/>
                <a:ea typeface="+mn-ea"/>
                <a:cs typeface="+mn-cs"/>
                <a:sym typeface="Helvetica Light"/>
              </a:defRPr>
            </a:lvl1pPr>
          </a:lstStyle>
          <a:p>
            <a:pPr lvl="0">
              <a:defRPr sz="1800">
                <a:solidFill>
                  <a:srgbClr val="000000"/>
                </a:solidFill>
              </a:defRPr>
            </a:pPr>
            <a:r>
              <a:rPr sz="2300">
                <a:solidFill>
                  <a:srgbClr val="A6AAA8"/>
                </a:solidFill>
              </a:rPr>
              <a:t>Working memory</a:t>
            </a:r>
          </a:p>
        </p:txBody>
      </p:sp>
      <p:sp>
        <p:nvSpPr>
          <p:cNvPr id="333" name="Shape 333"/>
          <p:cNvSpPr/>
          <p:nvPr/>
        </p:nvSpPr>
        <p:spPr>
          <a:xfrm>
            <a:off x="329397" y="8896915"/>
            <a:ext cx="8263015" cy="812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b="0" sz="1800"/>
            </a:pPr>
            <a:r>
              <a:rPr sz="2300">
                <a:solidFill>
                  <a:srgbClr val="FFFFFF"/>
                </a:solidFill>
                <a:latin typeface="+mn-lt"/>
                <a:ea typeface="+mn-ea"/>
                <a:cs typeface="+mn-cs"/>
                <a:sym typeface="Helvetica Light"/>
              </a:rPr>
              <a:t>n=500 participants</a:t>
            </a:r>
            <a:endParaRPr sz="2300">
              <a:solidFill>
                <a:srgbClr val="FFFFFF"/>
              </a:solidFill>
              <a:latin typeface="+mn-lt"/>
              <a:ea typeface="+mn-ea"/>
              <a:cs typeface="+mn-cs"/>
              <a:sym typeface="Helvetica Light"/>
            </a:endParaRPr>
          </a:p>
          <a:p>
            <a:pPr lvl="0" algn="l">
              <a:defRPr b="0" sz="1800"/>
            </a:pPr>
            <a:r>
              <a:rPr sz="2300">
                <a:solidFill>
                  <a:srgbClr val="FFFFFF"/>
                </a:solidFill>
                <a:latin typeface="+mn-lt"/>
                <a:ea typeface="+mn-ea"/>
                <a:cs typeface="+mn-cs"/>
                <a:sym typeface="Helvetica Light"/>
              </a:rPr>
              <a:t>Brain images are generated from inferred posterior distribution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295"/>
                                        </p:tgtEl>
                                      </p:cBhvr>
                                    </p:cmd>
                                  </p:childTnLst>
                                </p:cTn>
                              </p:par>
                            </p:childTnLst>
                          </p:cTn>
                        </p:par>
                        <p:par>
                          <p:cTn id="7" fill="hold">
                            <p:stCondLst>
                              <p:cond delay="0"/>
                            </p:stCondLst>
                            <p:childTnLst>
                              <p:par>
                                <p:cTn id="8" nodeType="afterEffect" presetClass="mediacall" presetSubtype="0" presetID="1" grpId="2" fill="hold">
                                  <p:stCondLst>
                                    <p:cond delay="0"/>
                                  </p:stCondLst>
                                  <p:childTnLst>
                                    <p:cmd type="call" cmd="playFrom(0.0)">
                                      <p:cBhvr>
                                        <p:cTn id="9" dur="0" fill="hold"/>
                                        <p:tgtEl>
                                          <p:spTgt spid="296"/>
                                        </p:tgtEl>
                                      </p:cBhvr>
                                    </p:cmd>
                                  </p:childTnLst>
                                </p:cTn>
                              </p:par>
                            </p:childTnLst>
                          </p:cTn>
                        </p:par>
                        <p:par>
                          <p:cTn id="10" fill="hold">
                            <p:stCondLst>
                              <p:cond delay="0"/>
                            </p:stCondLst>
                            <p:childTnLst>
                              <p:par>
                                <p:cTn id="11" nodeType="afterEffect" presetClass="mediacall" presetSubtype="0" presetID="1" grpId="3" fill="hold">
                                  <p:stCondLst>
                                    <p:cond delay="0"/>
                                  </p:stCondLst>
                                  <p:childTnLst>
                                    <p:cmd type="call" cmd="playFrom(0.0)">
                                      <p:cBhvr>
                                        <p:cTn id="12" dur="0" fill="hold"/>
                                        <p:tgtEl>
                                          <p:spTgt spid="298"/>
                                        </p:tgtEl>
                                      </p:cBhvr>
                                    </p:cmd>
                                  </p:childTnLst>
                                </p:cTn>
                              </p:par>
                            </p:childTnLst>
                          </p:cTn>
                        </p:par>
                        <p:par>
                          <p:cTn id="13" fill="hold">
                            <p:stCondLst>
                              <p:cond delay="0"/>
                            </p:stCondLst>
                            <p:childTnLst>
                              <p:par>
                                <p:cTn id="14" nodeType="afterEffect" presetClass="mediacall" presetSubtype="0" presetID="1" grpId="4" fill="hold">
                                  <p:stCondLst>
                                    <p:cond delay="0"/>
                                  </p:stCondLst>
                                  <p:childTnLst>
                                    <p:cmd type="call" cmd="playFrom(0.0)">
                                      <p:cBhvr>
                                        <p:cTn id="15" dur="0" fill="hold"/>
                                        <p:tgtEl>
                                          <p:spTgt spid="297"/>
                                        </p:tgtEl>
                                      </p:cBhvr>
                                    </p:cmd>
                                  </p:childTnLst>
                                </p:cTn>
                              </p:par>
                            </p:childTnLst>
                          </p:cTn>
                        </p:par>
                        <p:par>
                          <p:cTn id="16" fill="hold">
                            <p:stCondLst>
                              <p:cond delay="0"/>
                            </p:stCondLst>
                            <p:childTnLst>
                              <p:par>
                                <p:cTn id="17" nodeType="afterEffect" presetClass="mediacall" presetSubtype="0" presetID="1" grpId="5" fill="hold">
                                  <p:stCondLst>
                                    <p:cond delay="0"/>
                                  </p:stCondLst>
                                  <p:childTnLst>
                                    <p:cmd type="call" cmd="playFrom(0.0)">
                                      <p:cBhvr>
                                        <p:cTn id="18" dur="0" fill="hold"/>
                                        <p:tgtEl>
                                          <p:spTgt spid="302"/>
                                        </p:tgtEl>
                                      </p:cBhvr>
                                    </p:cmd>
                                  </p:childTnLst>
                                </p:cTn>
                              </p:par>
                            </p:childTnLst>
                          </p:cTn>
                        </p:par>
                        <p:par>
                          <p:cTn id="19" fill="hold">
                            <p:stCondLst>
                              <p:cond delay="0"/>
                            </p:stCondLst>
                            <p:childTnLst>
                              <p:par>
                                <p:cTn id="20" nodeType="afterEffect" presetClass="mediacall" presetSubtype="0" presetID="1" grpId="6" fill="hold">
                                  <p:stCondLst>
                                    <p:cond delay="0"/>
                                  </p:stCondLst>
                                  <p:childTnLst>
                                    <p:cmd type="call" cmd="playFrom(0.0)">
                                      <p:cBhvr>
                                        <p:cTn id="21" dur="0" fill="hold"/>
                                        <p:tgtEl>
                                          <p:spTgt spid="299"/>
                                        </p:tgtEl>
                                      </p:cBhvr>
                                    </p:cmd>
                                  </p:childTnLst>
                                </p:cTn>
                              </p:par>
                            </p:childTnLst>
                          </p:cTn>
                        </p:par>
                        <p:par>
                          <p:cTn id="22" fill="hold">
                            <p:stCondLst>
                              <p:cond delay="0"/>
                            </p:stCondLst>
                            <p:childTnLst>
                              <p:par>
                                <p:cTn id="23" nodeType="afterEffect" presetClass="mediacall" presetSubtype="0" presetID="1" grpId="7" fill="hold">
                                  <p:stCondLst>
                                    <p:cond delay="0"/>
                                  </p:stCondLst>
                                  <p:childTnLst>
                                    <p:cmd type="call" cmd="playFrom(0.0)">
                                      <p:cBhvr>
                                        <p:cTn id="24" dur="0" fill="hold"/>
                                        <p:tgtEl>
                                          <p:spTgt spid="300"/>
                                        </p:tgtEl>
                                      </p:cBhvr>
                                    </p:cmd>
                                  </p:childTnLst>
                                </p:cTn>
                              </p:par>
                            </p:childTnLst>
                          </p:cTn>
                        </p:par>
                        <p:par>
                          <p:cTn id="25" fill="hold">
                            <p:stCondLst>
                              <p:cond delay="0"/>
                            </p:stCondLst>
                            <p:childTnLst>
                              <p:par>
                                <p:cTn id="26" nodeType="afterEffect" presetClass="mediacall" presetSubtype="0" presetID="1" grpId="8" fill="hold">
                                  <p:stCondLst>
                                    <p:cond delay="0"/>
                                  </p:stCondLst>
                                  <p:childTnLst>
                                    <p:cmd type="call" cmd="playFrom(0.0)">
                                      <p:cBhvr>
                                        <p:cTn id="27" dur="0" fill="hold"/>
                                        <p:tgtEl>
                                          <p:spTgt spid="301"/>
                                        </p:tgtEl>
                                      </p:cBhvr>
                                    </p:cmd>
                                  </p:childTnLst>
                                </p:cTn>
                              </p:par>
                            </p:childTnLst>
                          </p:cTn>
                        </p:par>
                        <p:par>
                          <p:cTn id="28" fill="hold">
                            <p:stCondLst>
                              <p:cond delay="0"/>
                            </p:stCondLst>
                            <p:childTnLst>
                              <p:par>
                                <p:cTn id="29" nodeType="afterEffect" presetClass="mediacall" presetSubtype="0" presetID="1" grpId="9" fill="hold">
                                  <p:stCondLst>
                                    <p:cond delay="0"/>
                                  </p:stCondLst>
                                  <p:childTnLst>
                                    <p:cmd type="call" cmd="playFrom(0.0)">
                                      <p:cBhvr>
                                        <p:cTn id="30" dur="0" fill="hold"/>
                                        <p:tgtEl>
                                          <p:spTgt spid="303"/>
                                        </p:tgtEl>
                                      </p:cBhvr>
                                    </p:cmd>
                                  </p:childTnLst>
                                </p:cTn>
                              </p:par>
                            </p:childTnLst>
                          </p:cTn>
                        </p:par>
                        <p:par>
                          <p:cTn id="31" fill="hold">
                            <p:stCondLst>
                              <p:cond delay="0"/>
                            </p:stCondLst>
                            <p:childTnLst>
                              <p:par>
                                <p:cTn id="32" nodeType="afterEffect" presetClass="mediacall" presetSubtype="0" presetID="1" grpId="10" fill="hold">
                                  <p:stCondLst>
                                    <p:cond delay="0"/>
                                  </p:stCondLst>
                                  <p:childTnLst>
                                    <p:cmd type="call" cmd="playFrom(0.0)">
                                      <p:cBhvr>
                                        <p:cTn id="33" dur="0" fill="hold"/>
                                        <p:tgtEl>
                                          <p:spTgt spid="304"/>
                                        </p:tgtEl>
                                      </p:cBhvr>
                                    </p:cmd>
                                  </p:childTnLst>
                                </p:cTn>
                              </p:par>
                            </p:childTnLst>
                          </p:cTn>
                        </p:par>
                        <p:par>
                          <p:cTn id="34" fill="hold">
                            <p:stCondLst>
                              <p:cond delay="0"/>
                            </p:stCondLst>
                            <p:childTnLst>
                              <p:par>
                                <p:cTn id="35" nodeType="afterEffect" presetClass="mediacall" presetSubtype="0" presetID="1" grpId="11" fill="hold">
                                  <p:stCondLst>
                                    <p:cond delay="0"/>
                                  </p:stCondLst>
                                  <p:childTnLst>
                                    <p:cmd type="call" cmd="playFrom(0.0)">
                                      <p:cBhvr>
                                        <p:cTn id="36" dur="0" fill="hold"/>
                                        <p:tgtEl>
                                          <p:spTgt spid="305"/>
                                        </p:tgtEl>
                                      </p:cBhvr>
                                    </p:cmd>
                                  </p:childTnLst>
                                </p:cTn>
                              </p:par>
                            </p:childTnLst>
                          </p:cTn>
                        </p:par>
                        <p:par>
                          <p:cTn id="37" fill="hold">
                            <p:stCondLst>
                              <p:cond delay="0"/>
                            </p:stCondLst>
                            <p:childTnLst>
                              <p:par>
                                <p:cTn id="38" nodeType="afterEffect" presetClass="mediacall" presetSubtype="0" presetID="1" grpId="12" fill="hold">
                                  <p:stCondLst>
                                    <p:cond delay="0"/>
                                  </p:stCondLst>
                                  <p:childTnLst>
                                    <p:cmd type="call" cmd="playFrom(0.0)">
                                      <p:cBhvr>
                                        <p:cTn id="39" dur="0" fill="hold"/>
                                        <p:tgtEl>
                                          <p:spTgt spid="306"/>
                                        </p:tgtEl>
                                      </p:cBhvr>
                                    </p:cmd>
                                  </p:childTnLst>
                                </p:cTn>
                              </p:par>
                            </p:childTnLst>
                          </p:cTn>
                        </p:par>
                        <p:par>
                          <p:cTn id="40" fill="hold">
                            <p:stCondLst>
                              <p:cond delay="0"/>
                            </p:stCondLst>
                            <p:childTnLst>
                              <p:par>
                                <p:cTn id="41" nodeType="afterEffect" presetClass="mediacall" presetSubtype="0" presetID="1" grpId="13" fill="hold">
                                  <p:stCondLst>
                                    <p:cond delay="0"/>
                                  </p:stCondLst>
                                  <p:childTnLst>
                                    <p:cmd type="call" cmd="playFrom(0.0)">
                                      <p:cBhvr>
                                        <p:cTn id="42" dur="0" fill="hold"/>
                                        <p:tgtEl>
                                          <p:spTgt spid="307"/>
                                        </p:tgtEl>
                                      </p:cBhvr>
                                    </p:cmd>
                                  </p:childTnLst>
                                </p:cTn>
                              </p:par>
                            </p:childTnLst>
                          </p:cTn>
                        </p:par>
                        <p:par>
                          <p:cTn id="43" fill="hold">
                            <p:stCondLst>
                              <p:cond delay="0"/>
                            </p:stCondLst>
                            <p:childTnLst>
                              <p:par>
                                <p:cTn id="44" nodeType="afterEffect" presetClass="mediacall" presetSubtype="0" presetID="1" grpId="14" fill="hold">
                                  <p:stCondLst>
                                    <p:cond delay="0"/>
                                  </p:stCondLst>
                                  <p:childTnLst>
                                    <p:cmd type="call" cmd="playFrom(0.0)">
                                      <p:cBhvr>
                                        <p:cTn id="45" dur="0" fill="hold"/>
                                        <p:tgtEl>
                                          <p:spTgt spid="308"/>
                                        </p:tgtEl>
                                      </p:cBhvr>
                                    </p:cmd>
                                  </p:childTnLst>
                                </p:cTn>
                              </p:par>
                            </p:childTnLst>
                          </p:cTn>
                        </p:par>
                        <p:par>
                          <p:cTn id="46" fill="hold">
                            <p:stCondLst>
                              <p:cond delay="0"/>
                            </p:stCondLst>
                            <p:childTnLst>
                              <p:par>
                                <p:cTn id="47" nodeType="afterEffect" presetClass="mediacall" presetSubtype="0" presetID="1" grpId="15" fill="hold">
                                  <p:stCondLst>
                                    <p:cond delay="0"/>
                                  </p:stCondLst>
                                  <p:childTnLst>
                                    <p:cmd type="call" cmd="playFrom(0.0)">
                                      <p:cBhvr>
                                        <p:cTn id="48" dur="0" fill="hold"/>
                                        <p:tgtEl>
                                          <p:spTgt spid="309"/>
                                        </p:tgtEl>
                                      </p:cBhvr>
                                    </p:cmd>
                                  </p:childTnLst>
                                </p:cTn>
                              </p:par>
                            </p:childTnLst>
                          </p:cTn>
                        </p:par>
                        <p:par>
                          <p:cTn id="49" fill="hold">
                            <p:stCondLst>
                              <p:cond delay="0"/>
                            </p:stCondLst>
                            <p:childTnLst>
                              <p:par>
                                <p:cTn id="50" nodeType="afterEffect" presetClass="mediacall" presetSubtype="0" presetID="1" grpId="16" fill="hold">
                                  <p:stCondLst>
                                    <p:cond delay="0"/>
                                  </p:stCondLst>
                                  <p:childTnLst>
                                    <p:cmd type="call" cmd="playFrom(0.0)">
                                      <p:cBhvr>
                                        <p:cTn id="51" dur="0" fill="hold"/>
                                        <p:tgtEl>
                                          <p:spTgt spid="310"/>
                                        </p:tgtEl>
                                      </p:cBhvr>
                                    </p:cmd>
                                  </p:childTnLst>
                                </p:cTn>
                              </p:par>
                            </p:childTnLst>
                          </p:cTn>
                        </p:par>
                        <p:par>
                          <p:cTn id="52" fill="hold">
                            <p:stCondLst>
                              <p:cond delay="0"/>
                            </p:stCondLst>
                            <p:childTnLst>
                              <p:par>
                                <p:cTn id="53" nodeType="afterEffect" presetClass="mediacall" presetSubtype="0" presetID="1" grpId="17" fill="hold">
                                  <p:stCondLst>
                                    <p:cond delay="0"/>
                                  </p:stCondLst>
                                  <p:childTnLst>
                                    <p:cmd type="call" cmd="playFrom(0.0)">
                                      <p:cBhvr>
                                        <p:cTn id="54" dur="0" fill="hold"/>
                                        <p:tgtEl>
                                          <p:spTgt spid="311"/>
                                        </p:tgtEl>
                                      </p:cBhvr>
                                    </p:cmd>
                                  </p:childTnLst>
                                </p:cTn>
                              </p:par>
                            </p:childTnLst>
                          </p:cTn>
                        </p:par>
                        <p:par>
                          <p:cTn id="55" fill="hold">
                            <p:stCondLst>
                              <p:cond delay="0"/>
                            </p:stCondLst>
                            <p:childTnLst>
                              <p:par>
                                <p:cTn id="56" nodeType="afterEffect" presetClass="mediacall" presetSubtype="0" presetID="1" grpId="18" fill="hold">
                                  <p:stCondLst>
                                    <p:cond delay="0"/>
                                  </p:stCondLst>
                                  <p:childTnLst>
                                    <p:cmd type="call" cmd="playFrom(0.0)">
                                      <p:cBhvr>
                                        <p:cTn id="57" dur="0" fill="hold"/>
                                        <p:tgtEl>
                                          <p:spTgt spid="3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58" fill="hold" display="0">
                  <p:stCondLst>
                    <p:cond delay="indefinite"/>
                  </p:stCondLst>
                </p:cTn>
                <p:tgtEl>
                  <p:spTgt spid="309"/>
                </p:tgtEl>
              </p:cMediaNode>
            </p:video>
            <p:video fullScrn="0">
              <p:cMediaNode mute="0" showWhenStopped="1" numSld="1" vol="100000">
                <p:cTn id="59" fill="hold" display="0">
                  <p:stCondLst>
                    <p:cond delay="indefinite"/>
                  </p:stCondLst>
                </p:cTn>
                <p:tgtEl>
                  <p:spTgt spid="302"/>
                </p:tgtEl>
              </p:cMediaNode>
            </p:video>
            <p:video fullScrn="0">
              <p:cMediaNode mute="0" showWhenStopped="1" numSld="1" vol="100000">
                <p:cTn id="60" fill="hold" display="0">
                  <p:stCondLst>
                    <p:cond delay="indefinite"/>
                  </p:stCondLst>
                </p:cTn>
                <p:tgtEl>
                  <p:spTgt spid="300"/>
                </p:tgtEl>
              </p:cMediaNode>
            </p:video>
            <p:video fullScrn="0">
              <p:cMediaNode mute="0" showWhenStopped="1" numSld="1" vol="100000">
                <p:cTn id="61" fill="hold" display="0">
                  <p:stCondLst>
                    <p:cond delay="indefinite"/>
                  </p:stCondLst>
                </p:cTn>
                <p:tgtEl>
                  <p:spTgt spid="306"/>
                </p:tgtEl>
              </p:cMediaNode>
            </p:video>
            <p:video fullScrn="0">
              <p:cMediaNode mute="0" showWhenStopped="1" numSld="1" vol="100000">
                <p:cTn id="62" fill="hold" display="0">
                  <p:stCondLst>
                    <p:cond delay="indefinite"/>
                  </p:stCondLst>
                </p:cTn>
                <p:tgtEl>
                  <p:spTgt spid="310"/>
                </p:tgtEl>
              </p:cMediaNode>
            </p:video>
            <p:video fullScrn="0">
              <p:cMediaNode mute="0" showWhenStopped="1" numSld="1" vol="100000">
                <p:cTn id="63" fill="hold" display="0">
                  <p:stCondLst>
                    <p:cond delay="indefinite"/>
                  </p:stCondLst>
                </p:cTn>
                <p:tgtEl>
                  <p:spTgt spid="299"/>
                </p:tgtEl>
              </p:cMediaNode>
            </p:video>
            <p:video fullScrn="0">
              <p:cMediaNode mute="0" showWhenStopped="1" numSld="1" vol="100000">
                <p:cTn id="64" fill="hold" display="0">
                  <p:stCondLst>
                    <p:cond delay="indefinite"/>
                  </p:stCondLst>
                </p:cTn>
                <p:tgtEl>
                  <p:spTgt spid="296"/>
                </p:tgtEl>
              </p:cMediaNode>
            </p:video>
            <p:video fullScrn="0">
              <p:cMediaNode mute="0" showWhenStopped="1" numSld="1" vol="100000">
                <p:cTn id="65" fill="hold" display="0">
                  <p:stCondLst>
                    <p:cond delay="indefinite"/>
                  </p:stCondLst>
                </p:cTn>
                <p:tgtEl>
                  <p:spTgt spid="312"/>
                </p:tgtEl>
              </p:cMediaNode>
            </p:video>
            <p:video fullScrn="0">
              <p:cMediaNode mute="0" showWhenStopped="1" numSld="1" vol="100000">
                <p:cTn id="66" fill="hold" display="0">
                  <p:stCondLst>
                    <p:cond delay="indefinite"/>
                  </p:stCondLst>
                </p:cTn>
                <p:tgtEl>
                  <p:spTgt spid="298"/>
                </p:tgtEl>
              </p:cMediaNode>
            </p:video>
            <p:video fullScrn="0">
              <p:cMediaNode mute="0" showWhenStopped="1" numSld="1" vol="100000">
                <p:cTn id="67" fill="hold" display="0">
                  <p:stCondLst>
                    <p:cond delay="indefinite"/>
                  </p:stCondLst>
                </p:cTn>
                <p:tgtEl>
                  <p:spTgt spid="307"/>
                </p:tgtEl>
              </p:cMediaNode>
            </p:video>
            <p:video fullScrn="0">
              <p:cMediaNode mute="0" showWhenStopped="1" numSld="1" vol="100000">
                <p:cTn id="68" fill="hold" display="0">
                  <p:stCondLst>
                    <p:cond delay="indefinite"/>
                  </p:stCondLst>
                </p:cTn>
                <p:tgtEl>
                  <p:spTgt spid="311"/>
                </p:tgtEl>
              </p:cMediaNode>
            </p:video>
            <p:video fullScrn="0">
              <p:cMediaNode mute="0" showWhenStopped="1" numSld="1" vol="100000">
                <p:cTn id="69" fill="hold" display="0">
                  <p:stCondLst>
                    <p:cond delay="indefinite"/>
                  </p:stCondLst>
                </p:cTn>
                <p:tgtEl>
                  <p:spTgt spid="301"/>
                </p:tgtEl>
              </p:cMediaNode>
            </p:video>
            <p:video fullScrn="0">
              <p:cMediaNode mute="0" showWhenStopped="1" numSld="1" vol="100000">
                <p:cTn id="70" fill="hold" display="0">
                  <p:stCondLst>
                    <p:cond delay="indefinite"/>
                  </p:stCondLst>
                </p:cTn>
                <p:tgtEl>
                  <p:spTgt spid="297"/>
                </p:tgtEl>
              </p:cMediaNode>
            </p:video>
            <p:video fullScrn="0">
              <p:cMediaNode mute="0" showWhenStopped="1" numSld="1" vol="100000">
                <p:cTn id="71" fill="hold" display="0">
                  <p:stCondLst>
                    <p:cond delay="indefinite"/>
                  </p:stCondLst>
                </p:cTn>
                <p:tgtEl>
                  <p:spTgt spid="295"/>
                </p:tgtEl>
              </p:cMediaNode>
            </p:video>
            <p:video fullScrn="0">
              <p:cMediaNode mute="0" showWhenStopped="1" numSld="1" vol="100000">
                <p:cTn id="72" fill="hold" display="0">
                  <p:stCondLst>
                    <p:cond delay="indefinite"/>
                  </p:stCondLst>
                </p:cTn>
                <p:tgtEl>
                  <p:spTgt spid="304"/>
                </p:tgtEl>
              </p:cMediaNode>
            </p:video>
            <p:video fullScrn="0">
              <p:cMediaNode mute="0" showWhenStopped="1" numSld="1" vol="100000">
                <p:cTn id="73" fill="hold" display="0">
                  <p:stCondLst>
                    <p:cond delay="indefinite"/>
                  </p:stCondLst>
                </p:cTn>
                <p:tgtEl>
                  <p:spTgt spid="303"/>
                </p:tgtEl>
              </p:cMediaNode>
            </p:video>
            <p:video fullScrn="0">
              <p:cMediaNode mute="0" showWhenStopped="1" numSld="1" vol="100000">
                <p:cTn id="74" fill="hold" display="0">
                  <p:stCondLst>
                    <p:cond delay="indefinite"/>
                  </p:stCondLst>
                </p:cTn>
                <p:tgtEl>
                  <p:spTgt spid="308"/>
                </p:tgtEl>
              </p:cMediaNode>
            </p:video>
            <p:video fullScrn="0">
              <p:cMediaNode mute="0" showWhenStopped="1" numSld="1" vol="100000">
                <p:cTn id="75" fill="hold" display="0">
                  <p:stCondLst>
                    <p:cond delay="indefinite"/>
                  </p:stCondLst>
                </p:cTn>
                <p:tgtEl>
                  <p:spTgt spid="30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37" name="Shape 337"/>
          <p:cNvSpPr/>
          <p:nvPr/>
        </p:nvSpPr>
        <p:spPr>
          <a:xfrm>
            <a:off x="2241550" y="9146133"/>
            <a:ext cx="104648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391414">
              <a:defRPr b="0" sz="1742">
                <a:latin typeface="+mn-lt"/>
                <a:ea typeface="+mn-ea"/>
                <a:cs typeface="+mn-cs"/>
                <a:sym typeface="Helvetica Light"/>
              </a:defRPr>
            </a:lvl1pPr>
          </a:lstStyle>
          <a:p>
            <a:pPr lvl="0">
              <a:defRPr sz="1800"/>
            </a:pPr>
            <a:r>
              <a:rPr sz="1742"/>
              <a:t>Schmidhuber et al.</a:t>
            </a:r>
          </a:p>
        </p:txBody>
      </p:sp>
      <p:pic>
        <p:nvPicPr>
          <p:cNvPr id="338" name="pasted-image.png"/>
          <p:cNvPicPr/>
          <p:nvPr/>
        </p:nvPicPr>
        <p:blipFill>
          <a:blip r:embed="rId3">
            <a:extLst/>
          </a:blip>
          <a:stretch>
            <a:fillRect/>
          </a:stretch>
        </p:blipFill>
        <p:spPr>
          <a:xfrm>
            <a:off x="1010481" y="2025410"/>
            <a:ext cx="10983838" cy="4401190"/>
          </a:xfrm>
          <a:prstGeom prst="rect">
            <a:avLst/>
          </a:prstGeom>
          <a:ln w="12700">
            <a:miter lim="400000"/>
          </a:ln>
        </p:spPr>
      </p:pic>
      <p:pic>
        <p:nvPicPr>
          <p:cNvPr id="339" name="pasted-image.png"/>
          <p:cNvPicPr/>
          <p:nvPr/>
        </p:nvPicPr>
        <p:blipFill>
          <a:blip r:embed="rId4">
            <a:extLst/>
          </a:blip>
          <a:stretch>
            <a:fillRect/>
          </a:stretch>
        </p:blipFill>
        <p:spPr>
          <a:xfrm>
            <a:off x="150683" y="8163417"/>
            <a:ext cx="9223034" cy="1461804"/>
          </a:xfrm>
          <a:prstGeom prst="rect">
            <a:avLst/>
          </a:prstGeom>
          <a:ln w="12700">
            <a:miter lim="400000"/>
          </a:ln>
        </p:spPr>
      </p:pic>
      <p:sp>
        <p:nvSpPr>
          <p:cNvPr id="340" name="Shape 340"/>
          <p:cNvSpPr/>
          <p:nvPr>
            <p:ph type="body" idx="1"/>
          </p:nvPr>
        </p:nvSpPr>
        <p:spPr>
          <a:xfrm>
            <a:off x="63500" y="59754"/>
            <a:ext cx="13004800" cy="1130301"/>
          </a:xfrm>
          <a:prstGeom prst="rect">
            <a:avLst/>
          </a:prstGeom>
        </p:spPr>
        <p:txBody>
          <a:bodyPr/>
          <a:lstStyle>
            <a:lvl1pPr algn="l">
              <a:defRPr>
                <a:solidFill>
                  <a:srgbClr val="000000"/>
                </a:solidFill>
              </a:defRPr>
            </a:lvl1pPr>
          </a:lstStyle>
          <a:p>
            <a:pPr lvl="0">
              <a:defRPr sz="1800"/>
            </a:pPr>
            <a:r>
              <a:rPr sz="3200"/>
              <a:t>Outlook: Long-short term memory neural networks (LSTM)</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44" name="Shape 344"/>
          <p:cNvSpPr/>
          <p:nvPr>
            <p:ph type="body" idx="1"/>
          </p:nvPr>
        </p:nvSpPr>
        <p:spPr>
          <a:xfrm>
            <a:off x="63500" y="59754"/>
            <a:ext cx="13004800" cy="1130301"/>
          </a:xfrm>
          <a:prstGeom prst="rect">
            <a:avLst/>
          </a:prstGeom>
        </p:spPr>
        <p:txBody>
          <a:bodyPr/>
          <a:lstStyle>
            <a:lvl1pPr algn="l">
              <a:defRPr>
                <a:solidFill>
                  <a:srgbClr val="000000"/>
                </a:solidFill>
              </a:defRPr>
            </a:lvl1pPr>
          </a:lstStyle>
          <a:p>
            <a:pPr lvl="0">
              <a:defRPr sz="1800"/>
            </a:pPr>
            <a:r>
              <a:rPr sz="3200"/>
              <a:t>Outlook: Long-short term memory neural networks (LSTM)</a:t>
            </a:r>
          </a:p>
        </p:txBody>
      </p:sp>
      <p:pic>
        <p:nvPicPr>
          <p:cNvPr id="345" name="pasted-image.tif"/>
          <p:cNvPicPr/>
          <p:nvPr/>
        </p:nvPicPr>
        <p:blipFill>
          <a:blip r:embed="rId3">
            <a:extLst/>
          </a:blip>
          <a:stretch>
            <a:fillRect/>
          </a:stretch>
        </p:blipFill>
        <p:spPr>
          <a:xfrm>
            <a:off x="5454883" y="1875710"/>
            <a:ext cx="8011003" cy="6230780"/>
          </a:xfrm>
          <a:prstGeom prst="rect">
            <a:avLst/>
          </a:prstGeom>
          <a:ln w="12700">
            <a:miter lim="400000"/>
          </a:ln>
        </p:spPr>
      </p:pic>
      <p:pic>
        <p:nvPicPr>
          <p:cNvPr id="346" name="pasted-image.png"/>
          <p:cNvPicPr/>
          <p:nvPr/>
        </p:nvPicPr>
        <p:blipFill>
          <a:blip r:embed="rId4">
            <a:extLst/>
          </a:blip>
          <a:stretch>
            <a:fillRect/>
          </a:stretch>
        </p:blipFill>
        <p:spPr>
          <a:xfrm>
            <a:off x="41820" y="2150589"/>
            <a:ext cx="5773805" cy="5452422"/>
          </a:xfrm>
          <a:prstGeom prst="rect">
            <a:avLst/>
          </a:prstGeom>
          <a:ln w="12700">
            <a:miter lim="400000"/>
          </a:ln>
        </p:spPr>
      </p:pic>
      <p:sp>
        <p:nvSpPr>
          <p:cNvPr id="347" name="Shape 347"/>
          <p:cNvSpPr/>
          <p:nvPr/>
        </p:nvSpPr>
        <p:spPr>
          <a:xfrm>
            <a:off x="298450" y="9146133"/>
            <a:ext cx="12407900" cy="35307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391414">
              <a:defRPr b="0" sz="1742">
                <a:latin typeface="+mn-lt"/>
                <a:ea typeface="+mn-ea"/>
                <a:cs typeface="+mn-cs"/>
                <a:sym typeface="Helvetica Light"/>
              </a:defRPr>
            </a:lvl1pPr>
          </a:lstStyle>
          <a:p>
            <a:pPr lvl="0">
              <a:defRPr sz="1800"/>
            </a:pPr>
            <a:r>
              <a:rPr sz="1742"/>
              <a:t>Bromley et al., 1993</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nvSpPr>
        <p:spPr>
          <a:xfrm>
            <a:off x="403711" y="1447799"/>
            <a:ext cx="7087891" cy="756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171450" indent="-171450" algn="l" defTabSz="457200">
              <a:defRPr b="0" sz="1800"/>
            </a:pPr>
            <a:r>
              <a:rPr sz="4000">
                <a:solidFill>
                  <a:srgbClr val="737373"/>
                </a:solidFill>
                <a:latin typeface="Calibri"/>
                <a:ea typeface="Calibri"/>
                <a:cs typeface="Calibri"/>
                <a:sym typeface="Calibri"/>
              </a:rPr>
              <a:t>Prof. Simon Eickhoff </a:t>
            </a:r>
            <a:r>
              <a:rPr sz="4000">
                <a:solidFill>
                  <a:srgbClr val="CBCBCB"/>
                </a:solidFill>
                <a:latin typeface="Calibri"/>
                <a:ea typeface="Calibri"/>
                <a:cs typeface="Calibri"/>
                <a:sym typeface="Calibri"/>
              </a:rPr>
              <a:t>– Jülich</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Karl Zilles </a:t>
            </a:r>
            <a:r>
              <a:rPr sz="4000">
                <a:solidFill>
                  <a:srgbClr val="CBCBCB"/>
                </a:solidFill>
                <a:latin typeface="Calibri"/>
                <a:ea typeface="Calibri"/>
                <a:cs typeface="Calibri"/>
                <a:sym typeface="Calibri"/>
              </a:rPr>
              <a:t>– Jülich</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53585F"/>
                </a:solidFill>
                <a:latin typeface="Calibri"/>
                <a:ea typeface="Calibri"/>
                <a:cs typeface="Calibri"/>
                <a:sym typeface="Calibri"/>
              </a:rPr>
              <a:t>Prof. </a:t>
            </a:r>
            <a:r>
              <a:rPr sz="4000">
                <a:solidFill>
                  <a:srgbClr val="737373"/>
                </a:solidFill>
                <a:latin typeface="Calibri"/>
                <a:ea typeface="Calibri"/>
                <a:cs typeface="Calibri"/>
                <a:sym typeface="Calibri"/>
              </a:rPr>
              <a:t>Alexandre Gramfort </a:t>
            </a:r>
            <a:r>
              <a:rPr sz="4000">
                <a:solidFill>
                  <a:srgbClr val="CBCBCB"/>
                </a:solidFill>
                <a:latin typeface="Calibri"/>
                <a:ea typeface="Calibri"/>
                <a:cs typeface="Calibri"/>
                <a:sym typeface="Calibri"/>
              </a:rPr>
              <a:t>– Paris</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Dr. Denis Engemann </a:t>
            </a:r>
            <a:r>
              <a:rPr sz="4000">
                <a:solidFill>
                  <a:srgbClr val="CBCBCB"/>
                </a:solidFill>
                <a:latin typeface="Calibri"/>
                <a:ea typeface="Calibri"/>
                <a:cs typeface="Calibri"/>
                <a:sym typeface="Calibri"/>
              </a:rPr>
              <a:t>– Paris</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Bertrand Thirion </a:t>
            </a:r>
            <a:r>
              <a:rPr sz="4000">
                <a:solidFill>
                  <a:srgbClr val="CBCBCB"/>
                </a:solidFill>
                <a:latin typeface="Calibri"/>
                <a:ea typeface="Calibri"/>
                <a:cs typeface="Calibri"/>
                <a:sym typeface="Calibri"/>
              </a:rPr>
              <a:t>– Paris</a:t>
            </a:r>
            <a:endParaRPr sz="4000">
              <a:solidFill>
                <a:srgbClr val="737373"/>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Gaël Varoquaux </a:t>
            </a:r>
            <a:r>
              <a:rPr sz="4000">
                <a:solidFill>
                  <a:srgbClr val="CBCBCB"/>
                </a:solidFill>
                <a:latin typeface="Calibri"/>
                <a:ea typeface="Calibri"/>
                <a:cs typeface="Calibri"/>
                <a:sym typeface="Calibri"/>
              </a:rPr>
              <a:t>– Paris</a:t>
            </a:r>
            <a:endParaRPr sz="4000">
              <a:solidFill>
                <a:srgbClr val="737373"/>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PD. Leonhard Schilbach </a:t>
            </a:r>
            <a:r>
              <a:rPr sz="4000">
                <a:solidFill>
                  <a:srgbClr val="CBCBCB"/>
                </a:solidFill>
                <a:latin typeface="Calibri"/>
                <a:ea typeface="Calibri"/>
                <a:cs typeface="Calibri"/>
                <a:sym typeface="Calibri"/>
              </a:rPr>
              <a:t>– Munich</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Peter Fox </a:t>
            </a:r>
            <a:r>
              <a:rPr sz="4000">
                <a:solidFill>
                  <a:srgbClr val="CBCBCB"/>
                </a:solidFill>
                <a:latin typeface="Calibri"/>
                <a:ea typeface="Calibri"/>
                <a:cs typeface="Calibri"/>
                <a:sym typeface="Calibri"/>
              </a:rPr>
              <a:t>– San Antonio</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Angela Laird </a:t>
            </a:r>
            <a:r>
              <a:rPr sz="4000">
                <a:solidFill>
                  <a:srgbClr val="CBCBCB"/>
                </a:solidFill>
                <a:latin typeface="Calibri"/>
                <a:ea typeface="Calibri"/>
                <a:cs typeface="Calibri"/>
                <a:sym typeface="Calibri"/>
              </a:rPr>
              <a:t>– Miami</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David Sanders </a:t>
            </a:r>
            <a:r>
              <a:rPr sz="4000">
                <a:solidFill>
                  <a:srgbClr val="CBCBCB"/>
                </a:solidFill>
                <a:latin typeface="Calibri"/>
                <a:ea typeface="Calibri"/>
                <a:cs typeface="Calibri"/>
                <a:sym typeface="Calibri"/>
              </a:rPr>
              <a:t>– Genf</a:t>
            </a:r>
            <a:endParaRPr sz="4000">
              <a:solidFill>
                <a:srgbClr val="CBCBCB"/>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Gesa Hartwigsen </a:t>
            </a:r>
            <a:r>
              <a:rPr sz="4000">
                <a:solidFill>
                  <a:srgbClr val="CBCBCB"/>
                </a:solidFill>
                <a:latin typeface="Calibri"/>
                <a:ea typeface="Calibri"/>
                <a:cs typeface="Calibri"/>
                <a:sym typeface="Calibri"/>
              </a:rPr>
              <a:t>– Leipzig</a:t>
            </a:r>
            <a:endParaRPr sz="4000">
              <a:solidFill>
                <a:srgbClr val="737373"/>
              </a:solidFill>
              <a:latin typeface="Calibri"/>
              <a:ea typeface="Calibri"/>
              <a:cs typeface="Calibri"/>
              <a:sym typeface="Calibri"/>
            </a:endParaRPr>
          </a:p>
          <a:p>
            <a:pPr lvl="0" marL="171450" indent="-171450" algn="l" defTabSz="457200">
              <a:defRPr b="0" sz="1800"/>
            </a:pPr>
            <a:r>
              <a:rPr sz="4000">
                <a:solidFill>
                  <a:srgbClr val="737373"/>
                </a:solidFill>
                <a:latin typeface="Calibri"/>
                <a:ea typeface="Calibri"/>
                <a:cs typeface="Calibri"/>
                <a:sym typeface="Calibri"/>
              </a:rPr>
              <a:t>Prof. Jorge Moll </a:t>
            </a:r>
            <a:r>
              <a:rPr sz="4000">
                <a:solidFill>
                  <a:srgbClr val="CBCBCB"/>
                </a:solidFill>
                <a:latin typeface="Calibri"/>
                <a:ea typeface="Calibri"/>
                <a:cs typeface="Calibri"/>
                <a:sym typeface="Calibri"/>
              </a:rPr>
              <a:t>– Rio de Janeiro</a:t>
            </a:r>
          </a:p>
        </p:txBody>
      </p:sp>
      <p:sp>
        <p:nvSpPr>
          <p:cNvPr id="352" name="Shape 352"/>
          <p:cNvSpPr/>
          <p:nvPr/>
        </p:nvSpPr>
        <p:spPr>
          <a:xfrm>
            <a:off x="413629" y="353205"/>
            <a:ext cx="2259101" cy="78096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200">
                <a:latin typeface="Geneva"/>
                <a:ea typeface="Geneva"/>
                <a:cs typeface="Geneva"/>
                <a:sym typeface="Geneva"/>
              </a:defRPr>
            </a:lvl1pPr>
          </a:lstStyle>
          <a:p>
            <a:pPr lvl="0">
              <a:defRPr b="0" sz="1800"/>
            </a:pPr>
            <a:r>
              <a:rPr b="1" sz="4200"/>
              <a:t>Partners</a:t>
            </a:r>
          </a:p>
        </p:txBody>
      </p:sp>
      <p:sp>
        <p:nvSpPr>
          <p:cNvPr id="353" name="Shape 353"/>
          <p:cNvSpPr/>
          <p:nvPr/>
        </p:nvSpPr>
        <p:spPr>
          <a:xfrm>
            <a:off x="9772908" y="353205"/>
            <a:ext cx="2941478" cy="78096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r">
              <a:defRPr sz="4200">
                <a:latin typeface="Geneva"/>
                <a:ea typeface="Geneva"/>
                <a:cs typeface="Geneva"/>
                <a:sym typeface="Geneva"/>
              </a:defRPr>
            </a:lvl1pPr>
          </a:lstStyle>
          <a:p>
            <a:pPr lvl="0">
              <a:defRPr b="0" sz="1800"/>
            </a:pPr>
            <a:r>
              <a:rPr b="1" sz="4200"/>
              <a:t>Supporters</a:t>
            </a:r>
          </a:p>
        </p:txBody>
      </p:sp>
      <p:pic>
        <p:nvPicPr>
          <p:cNvPr id="354" name="pasted-image.pdf"/>
          <p:cNvPicPr/>
          <p:nvPr/>
        </p:nvPicPr>
        <p:blipFill>
          <a:blip r:embed="rId3">
            <a:extLst/>
          </a:blip>
          <a:stretch>
            <a:fillRect/>
          </a:stretch>
        </p:blipFill>
        <p:spPr>
          <a:xfrm>
            <a:off x="8066573" y="1682750"/>
            <a:ext cx="34563" cy="6946900"/>
          </a:xfrm>
          <a:prstGeom prst="rect">
            <a:avLst/>
          </a:prstGeom>
          <a:ln w="12700">
            <a:miter lim="400000"/>
          </a:ln>
        </p:spPr>
      </p:pic>
      <p:pic>
        <p:nvPicPr>
          <p:cNvPr id="355" name="pasted-image.pdf"/>
          <p:cNvPicPr/>
          <p:nvPr/>
        </p:nvPicPr>
        <p:blipFill>
          <a:blip r:embed="rId4">
            <a:extLst/>
          </a:blip>
          <a:srcRect l="0" t="0" r="72640" b="0"/>
          <a:stretch>
            <a:fillRect/>
          </a:stretch>
        </p:blipFill>
        <p:spPr>
          <a:xfrm>
            <a:off x="9534484" y="1650187"/>
            <a:ext cx="2156785" cy="2084467"/>
          </a:xfrm>
          <a:prstGeom prst="rect">
            <a:avLst/>
          </a:prstGeom>
          <a:ln w="12700">
            <a:miter lim="400000"/>
          </a:ln>
        </p:spPr>
      </p:pic>
      <p:pic>
        <p:nvPicPr>
          <p:cNvPr id="356" name="pasted-image.png"/>
          <p:cNvPicPr/>
          <p:nvPr/>
        </p:nvPicPr>
        <p:blipFill>
          <a:blip r:embed="rId5">
            <a:extLst/>
          </a:blip>
          <a:stretch>
            <a:fillRect/>
          </a:stretch>
        </p:blipFill>
        <p:spPr>
          <a:xfrm>
            <a:off x="8879386" y="4402993"/>
            <a:ext cx="3466816" cy="1506414"/>
          </a:xfrm>
          <a:prstGeom prst="rect">
            <a:avLst/>
          </a:prstGeom>
          <a:ln w="12700">
            <a:miter lim="400000"/>
          </a:ln>
        </p:spPr>
      </p:pic>
      <p:pic>
        <p:nvPicPr>
          <p:cNvPr id="357" name="pasted-image.png"/>
          <p:cNvPicPr/>
          <p:nvPr/>
        </p:nvPicPr>
        <p:blipFill>
          <a:blip r:embed="rId5">
            <a:extLst/>
          </a:blip>
          <a:stretch>
            <a:fillRect/>
          </a:stretch>
        </p:blipFill>
        <p:spPr>
          <a:xfrm>
            <a:off x="8879386" y="6962172"/>
            <a:ext cx="3466816" cy="1506414"/>
          </a:xfrm>
          <a:prstGeom prst="rect">
            <a:avLst/>
          </a:prstGeom>
          <a:ln w="12700">
            <a:miter lim="400000"/>
          </a:ln>
        </p:spPr>
      </p:pic>
      <p:sp>
        <p:nvSpPr>
          <p:cNvPr id="358" name="Shape 358"/>
          <p:cNvSpPr/>
          <p:nvPr/>
        </p:nvSpPr>
        <p:spPr>
          <a:xfrm>
            <a:off x="9715763" y="5681331"/>
            <a:ext cx="1794062" cy="582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0" sz="3400">
                <a:solidFill>
                  <a:srgbClr val="53585F"/>
                </a:solidFill>
                <a:latin typeface="Arial Bold"/>
                <a:ea typeface="Arial Bold"/>
                <a:cs typeface="Arial Bold"/>
                <a:sym typeface="Arial Bold"/>
              </a:defRPr>
            </a:lvl1pPr>
          </a:lstStyle>
          <a:p>
            <a:pPr lvl="0">
              <a:defRPr sz="1800">
                <a:solidFill>
                  <a:srgbClr val="000000"/>
                </a:solidFill>
              </a:defRPr>
            </a:pPr>
            <a:r>
              <a:rPr sz="3400">
                <a:solidFill>
                  <a:srgbClr val="53585F"/>
                </a:solidFill>
              </a:rPr>
              <a:t>BZ 2/2-1</a:t>
            </a:r>
          </a:p>
        </p:txBody>
      </p:sp>
      <p:sp>
        <p:nvSpPr>
          <p:cNvPr id="359" name="Shape 359"/>
          <p:cNvSpPr/>
          <p:nvPr/>
        </p:nvSpPr>
        <p:spPr>
          <a:xfrm>
            <a:off x="9715763" y="8284312"/>
            <a:ext cx="1794062" cy="58277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0" sz="3400">
                <a:solidFill>
                  <a:srgbClr val="53585F"/>
                </a:solidFill>
                <a:latin typeface="Arial Bold"/>
                <a:ea typeface="Arial Bold"/>
                <a:cs typeface="Arial Bold"/>
                <a:sym typeface="Arial Bold"/>
              </a:defRPr>
            </a:lvl1pPr>
          </a:lstStyle>
          <a:p>
            <a:pPr lvl="0">
              <a:defRPr sz="1800">
                <a:solidFill>
                  <a:srgbClr val="000000"/>
                </a:solidFill>
              </a:defRPr>
            </a:pPr>
            <a:r>
              <a:rPr sz="3400">
                <a:solidFill>
                  <a:srgbClr val="53585F"/>
                </a:solidFill>
              </a:rPr>
              <a:t>BZ 2/3-1</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pasted-image.png"/>
          <p:cNvPicPr/>
          <p:nvPr/>
        </p:nvPicPr>
        <p:blipFill>
          <a:blip r:embed="rId3">
            <a:extLst/>
          </a:blip>
          <a:srcRect l="0" t="38652" r="0" b="0"/>
          <a:stretch>
            <a:fillRect/>
          </a:stretch>
        </p:blipFill>
        <p:spPr>
          <a:xfrm>
            <a:off x="1326554" y="2520574"/>
            <a:ext cx="10351557" cy="4793522"/>
          </a:xfrm>
          <a:prstGeom prst="rect">
            <a:avLst/>
          </a:prstGeom>
          <a:ln w="12700">
            <a:miter lim="400000"/>
          </a:ln>
        </p:spPr>
      </p:pic>
      <p:pic>
        <p:nvPicPr>
          <p:cNvPr id="364" name="pasted-image.png"/>
          <p:cNvPicPr/>
          <p:nvPr/>
        </p:nvPicPr>
        <p:blipFill>
          <a:blip r:embed="rId4">
            <a:extLst/>
          </a:blip>
          <a:stretch>
            <a:fillRect/>
          </a:stretch>
        </p:blipFill>
        <p:spPr>
          <a:xfrm>
            <a:off x="251785" y="306958"/>
            <a:ext cx="12501230" cy="1886376"/>
          </a:xfrm>
          <a:prstGeom prst="rect">
            <a:avLst/>
          </a:prstGeom>
          <a:ln w="12700">
            <a:miter lim="400000"/>
          </a:ln>
        </p:spPr>
      </p:pic>
      <p:pic>
        <p:nvPicPr>
          <p:cNvPr id="365" name="pasted-image.png"/>
          <p:cNvPicPr/>
          <p:nvPr/>
        </p:nvPicPr>
        <p:blipFill>
          <a:blip r:embed="rId5">
            <a:extLst/>
          </a:blip>
          <a:stretch>
            <a:fillRect/>
          </a:stretch>
        </p:blipFill>
        <p:spPr>
          <a:xfrm>
            <a:off x="819522" y="7272628"/>
            <a:ext cx="1517637" cy="1373399"/>
          </a:xfrm>
          <a:prstGeom prst="rect">
            <a:avLst/>
          </a:prstGeom>
          <a:ln w="12700">
            <a:miter lim="400000"/>
          </a:ln>
        </p:spPr>
      </p:pic>
      <p:pic>
        <p:nvPicPr>
          <p:cNvPr id="366" name="pasted-image.png"/>
          <p:cNvPicPr/>
          <p:nvPr/>
        </p:nvPicPr>
        <p:blipFill>
          <a:blip r:embed="rId6">
            <a:extLst/>
          </a:blip>
          <a:stretch>
            <a:fillRect/>
          </a:stretch>
        </p:blipFill>
        <p:spPr>
          <a:xfrm>
            <a:off x="376913" y="8659988"/>
            <a:ext cx="2402855" cy="960304"/>
          </a:xfrm>
          <a:prstGeom prst="rect">
            <a:avLst/>
          </a:prstGeom>
          <a:ln w="12700">
            <a:miter lim="400000"/>
          </a:ln>
        </p:spPr>
      </p:pic>
      <p:pic>
        <p:nvPicPr>
          <p:cNvPr id="367" name="pasted-image.png"/>
          <p:cNvPicPr/>
          <p:nvPr/>
        </p:nvPicPr>
        <p:blipFill>
          <a:blip r:embed="rId7">
            <a:extLst/>
          </a:blip>
          <a:stretch>
            <a:fillRect/>
          </a:stretch>
        </p:blipFill>
        <p:spPr>
          <a:xfrm>
            <a:off x="10431779" y="8825040"/>
            <a:ext cx="2402856" cy="716819"/>
          </a:xfrm>
          <a:prstGeom prst="rect">
            <a:avLst/>
          </a:prstGeom>
          <a:ln w="12700">
            <a:miter lim="400000"/>
          </a:ln>
        </p:spPr>
      </p:pic>
      <p:pic>
        <p:nvPicPr>
          <p:cNvPr id="368" name="pasted-image.png"/>
          <p:cNvPicPr/>
          <p:nvPr/>
        </p:nvPicPr>
        <p:blipFill>
          <a:blip r:embed="rId8">
            <a:extLst/>
          </a:blip>
          <a:stretch>
            <a:fillRect/>
          </a:stretch>
        </p:blipFill>
        <p:spPr>
          <a:xfrm>
            <a:off x="11026953" y="7310520"/>
            <a:ext cx="1517637" cy="127589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Breiman et al., 2001</a:t>
            </a:r>
          </a:p>
        </p:txBody>
      </p:sp>
      <p:pic>
        <p:nvPicPr>
          <p:cNvPr id="60" name="pasted-image.pdf"/>
          <p:cNvPicPr/>
          <p:nvPr/>
        </p:nvPicPr>
        <p:blipFill>
          <a:blip r:embed="rId3">
            <a:extLst/>
          </a:blip>
          <a:stretch>
            <a:fillRect/>
          </a:stretch>
        </p:blipFill>
        <p:spPr>
          <a:xfrm>
            <a:off x="1006807" y="2396083"/>
            <a:ext cx="4437659" cy="1134290"/>
          </a:xfrm>
          <a:prstGeom prst="rect">
            <a:avLst/>
          </a:prstGeom>
          <a:ln w="12700">
            <a:miter lim="400000"/>
          </a:ln>
        </p:spPr>
      </p:pic>
      <p:pic>
        <p:nvPicPr>
          <p:cNvPr id="61" name="pasted-image.pdf"/>
          <p:cNvPicPr/>
          <p:nvPr/>
        </p:nvPicPr>
        <p:blipFill>
          <a:blip r:embed="rId4">
            <a:extLst/>
          </a:blip>
          <a:stretch>
            <a:fillRect/>
          </a:stretch>
        </p:blipFill>
        <p:spPr>
          <a:xfrm>
            <a:off x="6323845" y="2248895"/>
            <a:ext cx="5901062" cy="2351716"/>
          </a:xfrm>
          <a:prstGeom prst="rect">
            <a:avLst/>
          </a:prstGeom>
          <a:ln w="12700">
            <a:miter lim="400000"/>
          </a:ln>
        </p:spPr>
      </p:pic>
      <p:pic>
        <p:nvPicPr>
          <p:cNvPr id="62" name="pasted-image.pdf"/>
          <p:cNvPicPr/>
          <p:nvPr/>
        </p:nvPicPr>
        <p:blipFill>
          <a:blip r:embed="rId5">
            <a:extLst/>
          </a:blip>
          <a:stretch>
            <a:fillRect/>
          </a:stretch>
        </p:blipFill>
        <p:spPr>
          <a:xfrm>
            <a:off x="866205" y="5480283"/>
            <a:ext cx="4718863" cy="3332277"/>
          </a:xfrm>
          <a:prstGeom prst="rect">
            <a:avLst/>
          </a:prstGeom>
          <a:ln w="12700">
            <a:miter lim="400000"/>
          </a:ln>
        </p:spPr>
      </p:pic>
      <p:pic>
        <p:nvPicPr>
          <p:cNvPr id="63" name="pasted-image.png"/>
          <p:cNvPicPr/>
          <p:nvPr/>
        </p:nvPicPr>
        <p:blipFill>
          <a:blip r:embed="rId6">
            <a:extLst/>
          </a:blip>
          <a:stretch>
            <a:fillRect/>
          </a:stretch>
        </p:blipFill>
        <p:spPr>
          <a:xfrm>
            <a:off x="6979855" y="5480283"/>
            <a:ext cx="4988438" cy="3332277"/>
          </a:xfrm>
          <a:prstGeom prst="rect">
            <a:avLst/>
          </a:prstGeom>
          <a:ln w="12700">
            <a:miter lim="400000"/>
          </a:ln>
        </p:spPr>
      </p:pic>
      <p:sp>
        <p:nvSpPr>
          <p:cNvPr id="64" name="Shape 64"/>
          <p:cNvSpPr/>
          <p:nvPr/>
        </p:nvSpPr>
        <p:spPr>
          <a:xfrm>
            <a:off x="1530000" y="552888"/>
            <a:ext cx="3391273"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600">
                <a:latin typeface="Helvetica"/>
                <a:ea typeface="Helvetica"/>
                <a:cs typeface="Helvetica"/>
                <a:sym typeface="Helvetica"/>
              </a:defRPr>
            </a:lvl1pPr>
          </a:lstStyle>
          <a:p>
            <a:pPr lvl="0">
              <a:defRPr b="0" sz="1800"/>
            </a:pPr>
            <a:r>
              <a:rPr b="1" sz="3600"/>
              <a:t>Data modelling</a:t>
            </a:r>
          </a:p>
        </p:txBody>
      </p:sp>
      <p:sp>
        <p:nvSpPr>
          <p:cNvPr id="65" name="Shape 65"/>
          <p:cNvSpPr/>
          <p:nvPr/>
        </p:nvSpPr>
        <p:spPr>
          <a:xfrm>
            <a:off x="7002830" y="552888"/>
            <a:ext cx="4940351"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600">
                <a:latin typeface="Helvetica"/>
                <a:ea typeface="Helvetica"/>
                <a:cs typeface="Helvetica"/>
                <a:sym typeface="Helvetica"/>
              </a:defRPr>
            </a:lvl1pPr>
          </a:lstStyle>
          <a:p>
            <a:pPr lvl="0">
              <a:defRPr b="0" sz="1800"/>
            </a:pPr>
            <a:r>
              <a:rPr b="1" sz="3600"/>
              <a:t>Algorithmic modelling</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nvSpPr>
        <p:spPr>
          <a:xfrm>
            <a:off x="609588" y="654488"/>
            <a:ext cx="5170736"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600">
                <a:latin typeface="Helvetica"/>
                <a:ea typeface="Helvetica"/>
                <a:cs typeface="Helvetica"/>
                <a:sym typeface="Helvetica"/>
              </a:defRPr>
            </a:lvl1pPr>
          </a:lstStyle>
          <a:p>
            <a:pPr lvl="0">
              <a:defRPr b="0" sz="1800"/>
            </a:pPr>
            <a:r>
              <a:rPr b="1" sz="3600"/>
              <a:t>Mathematical Statistics</a:t>
            </a:r>
          </a:p>
        </p:txBody>
      </p:sp>
      <p:sp>
        <p:nvSpPr>
          <p:cNvPr id="70" name="Shape 70"/>
          <p:cNvSpPr/>
          <p:nvPr/>
        </p:nvSpPr>
        <p:spPr>
          <a:xfrm>
            <a:off x="7992686" y="654488"/>
            <a:ext cx="2960639"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600">
                <a:latin typeface="Helvetica"/>
                <a:ea typeface="Helvetica"/>
                <a:cs typeface="Helvetica"/>
                <a:sym typeface="Helvetica"/>
              </a:defRPr>
            </a:lvl1pPr>
          </a:lstStyle>
          <a:p>
            <a:pPr lvl="0">
              <a:defRPr b="0" sz="1800"/>
            </a:pPr>
            <a:r>
              <a:rPr b="1" sz="3600"/>
              <a:t>Data Science</a:t>
            </a:r>
          </a:p>
        </p:txBody>
      </p:sp>
      <p:sp>
        <p:nvSpPr>
          <p:cNvPr id="71" name="Shape 71"/>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Giraud, 2015</a:t>
            </a:r>
          </a:p>
        </p:txBody>
      </p:sp>
      <p:pic>
        <p:nvPicPr>
          <p:cNvPr id="72" name="pasted-image.png"/>
          <p:cNvPicPr/>
          <p:nvPr/>
        </p:nvPicPr>
        <p:blipFill>
          <a:blip r:embed="rId3">
            <a:extLst/>
          </a:blip>
          <a:stretch>
            <a:fillRect/>
          </a:stretch>
        </p:blipFill>
        <p:spPr>
          <a:xfrm>
            <a:off x="101600" y="4371051"/>
            <a:ext cx="6688940" cy="402679"/>
          </a:xfrm>
          <a:prstGeom prst="rect">
            <a:avLst/>
          </a:prstGeom>
          <a:ln w="12700">
            <a:miter lim="400000"/>
          </a:ln>
        </p:spPr>
      </p:pic>
      <p:pic>
        <p:nvPicPr>
          <p:cNvPr id="73" name="pasted-image.png"/>
          <p:cNvPicPr/>
          <p:nvPr/>
        </p:nvPicPr>
        <p:blipFill>
          <a:blip r:embed="rId4">
            <a:extLst/>
          </a:blip>
          <a:stretch>
            <a:fillRect/>
          </a:stretch>
        </p:blipFill>
        <p:spPr>
          <a:xfrm>
            <a:off x="101600" y="4655047"/>
            <a:ext cx="6389913" cy="780040"/>
          </a:xfrm>
          <a:prstGeom prst="rect">
            <a:avLst/>
          </a:prstGeom>
          <a:ln w="12700">
            <a:miter lim="400000"/>
          </a:ln>
        </p:spPr>
      </p:pic>
      <p:pic>
        <p:nvPicPr>
          <p:cNvPr id="74" name="pasted-image.png"/>
          <p:cNvPicPr/>
          <p:nvPr/>
        </p:nvPicPr>
        <p:blipFill>
          <a:blip r:embed="rId5">
            <a:extLst/>
          </a:blip>
          <a:stretch>
            <a:fillRect/>
          </a:stretch>
        </p:blipFill>
        <p:spPr>
          <a:xfrm>
            <a:off x="6561306" y="4348252"/>
            <a:ext cx="6417317" cy="1057096"/>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Doria et al., 2010 PNAS</a:t>
            </a:r>
          </a:p>
        </p:txBody>
      </p:sp>
      <p:pic>
        <p:nvPicPr>
          <p:cNvPr id="79" name="pasted-image.png"/>
          <p:cNvPicPr/>
          <p:nvPr/>
        </p:nvPicPr>
        <p:blipFill>
          <a:blip r:embed="rId3">
            <a:extLst/>
          </a:blip>
          <a:stretch>
            <a:fillRect/>
          </a:stretch>
        </p:blipFill>
        <p:spPr>
          <a:xfrm>
            <a:off x="1558807" y="1257540"/>
            <a:ext cx="9887186" cy="7492760"/>
          </a:xfrm>
          <a:prstGeom prst="rect">
            <a:avLst/>
          </a:prstGeom>
          <a:ln w="12700">
            <a:miter lim="400000"/>
          </a:ln>
        </p:spPr>
      </p:pic>
      <p:sp>
        <p:nvSpPr>
          <p:cNvPr id="80" name="Shape 80"/>
          <p:cNvSpPr/>
          <p:nvPr/>
        </p:nvSpPr>
        <p:spPr>
          <a:xfrm>
            <a:off x="76200" y="72454"/>
            <a:ext cx="10464800" cy="11303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defRPr b="0" sz="3200">
                <a:latin typeface="+mn-lt"/>
                <a:ea typeface="+mn-ea"/>
                <a:cs typeface="+mn-cs"/>
                <a:sym typeface="Helvetica Light"/>
              </a:defRPr>
            </a:lvl1pPr>
          </a:lstStyle>
          <a:p>
            <a:pPr lvl="0">
              <a:defRPr sz="1800"/>
            </a:pPr>
            <a:r>
              <a:rPr sz="3200"/>
              <a:t>Introduction 1/3</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Sridharan et al., 2008 PNAS</a:t>
            </a:r>
          </a:p>
        </p:txBody>
      </p:sp>
      <p:sp>
        <p:nvSpPr>
          <p:cNvPr id="85" name="Shape 85"/>
          <p:cNvSpPr/>
          <p:nvPr/>
        </p:nvSpPr>
        <p:spPr>
          <a:xfrm>
            <a:off x="76200" y="72454"/>
            <a:ext cx="10464800" cy="11303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defRPr b="0" sz="3200">
                <a:latin typeface="+mn-lt"/>
                <a:ea typeface="+mn-ea"/>
                <a:cs typeface="+mn-cs"/>
                <a:sym typeface="Helvetica Light"/>
              </a:defRPr>
            </a:lvl1pPr>
          </a:lstStyle>
          <a:p>
            <a:pPr lvl="0">
              <a:defRPr sz="1800"/>
            </a:pPr>
            <a:r>
              <a:rPr sz="3200"/>
              <a:t>Introduction 2/3</a:t>
            </a:r>
          </a:p>
        </p:txBody>
      </p:sp>
      <p:pic>
        <p:nvPicPr>
          <p:cNvPr id="86" name="pasted-image.png"/>
          <p:cNvPicPr/>
          <p:nvPr/>
        </p:nvPicPr>
        <p:blipFill>
          <a:blip r:embed="rId3">
            <a:extLst/>
          </a:blip>
          <a:stretch>
            <a:fillRect/>
          </a:stretch>
        </p:blipFill>
        <p:spPr>
          <a:xfrm>
            <a:off x="834255" y="1640297"/>
            <a:ext cx="11336290" cy="5683993"/>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Shehzad et al., 2009 Cereb Cortex</a:t>
            </a:r>
          </a:p>
        </p:txBody>
      </p:sp>
      <p:sp>
        <p:nvSpPr>
          <p:cNvPr id="91" name="Shape 91"/>
          <p:cNvSpPr/>
          <p:nvPr/>
        </p:nvSpPr>
        <p:spPr>
          <a:xfrm>
            <a:off x="76200" y="72454"/>
            <a:ext cx="10464800" cy="11303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defRPr b="0" sz="3200">
                <a:latin typeface="+mn-lt"/>
                <a:ea typeface="+mn-ea"/>
                <a:cs typeface="+mn-cs"/>
                <a:sym typeface="Helvetica Light"/>
              </a:defRPr>
            </a:lvl1pPr>
          </a:lstStyle>
          <a:p>
            <a:pPr lvl="0">
              <a:defRPr sz="1800"/>
            </a:pPr>
            <a:r>
              <a:rPr sz="3200"/>
              <a:t>Introduction 3/3</a:t>
            </a:r>
          </a:p>
        </p:txBody>
      </p:sp>
      <p:pic>
        <p:nvPicPr>
          <p:cNvPr id="92" name="pasted-image.png"/>
          <p:cNvPicPr/>
          <p:nvPr/>
        </p:nvPicPr>
        <p:blipFill>
          <a:blip r:embed="rId3">
            <a:extLst/>
          </a:blip>
          <a:stretch>
            <a:fillRect/>
          </a:stretch>
        </p:blipFill>
        <p:spPr>
          <a:xfrm>
            <a:off x="312384" y="2715844"/>
            <a:ext cx="5904266" cy="4662856"/>
          </a:xfrm>
          <a:prstGeom prst="rect">
            <a:avLst/>
          </a:prstGeom>
          <a:ln w="12700">
            <a:miter lim="400000"/>
          </a:ln>
        </p:spPr>
      </p:pic>
      <p:pic>
        <p:nvPicPr>
          <p:cNvPr id="93" name="pasted-image.png"/>
          <p:cNvPicPr/>
          <p:nvPr/>
        </p:nvPicPr>
        <p:blipFill>
          <a:blip r:embed="rId4">
            <a:extLst/>
          </a:blip>
          <a:stretch>
            <a:fillRect/>
          </a:stretch>
        </p:blipFill>
        <p:spPr>
          <a:xfrm>
            <a:off x="6524875" y="2728544"/>
            <a:ext cx="6079875" cy="4637456"/>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7" name="pasted-image.tif"/>
          <p:cNvPicPr/>
          <p:nvPr/>
        </p:nvPicPr>
        <p:blipFill>
          <a:blip r:embed="rId3">
            <a:extLst/>
          </a:blip>
          <a:stretch>
            <a:fillRect/>
          </a:stretch>
        </p:blipFill>
        <p:spPr>
          <a:xfrm>
            <a:off x="1031474" y="1602068"/>
            <a:ext cx="10941852" cy="6549464"/>
          </a:xfrm>
          <a:prstGeom prst="rect">
            <a:avLst/>
          </a:prstGeom>
          <a:ln w="12700">
            <a:miter lim="400000"/>
          </a:ln>
        </p:spPr>
      </p:pic>
      <p:sp>
        <p:nvSpPr>
          <p:cNvPr id="98" name="Shape 98"/>
          <p:cNvSpPr/>
          <p:nvPr/>
        </p:nvSpPr>
        <p:spPr>
          <a:xfrm>
            <a:off x="127000" y="123254"/>
            <a:ext cx="10464800" cy="11303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defRPr b="0" sz="3200">
                <a:latin typeface="+mn-lt"/>
                <a:ea typeface="+mn-ea"/>
                <a:cs typeface="+mn-cs"/>
                <a:sym typeface="Helvetica Light"/>
              </a:defRPr>
            </a:lvl1pPr>
          </a:lstStyle>
          <a:p>
            <a:pPr lvl="0">
              <a:defRPr sz="1800"/>
            </a:pPr>
            <a:r>
              <a:rPr sz="3200"/>
              <a:t>Workflow</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 name="pasted-image.tif"/>
          <p:cNvPicPr/>
          <p:nvPr/>
        </p:nvPicPr>
        <p:blipFill>
          <a:blip r:embed="rId3">
            <a:extLst/>
          </a:blip>
          <a:stretch>
            <a:fillRect/>
          </a:stretch>
        </p:blipFill>
        <p:spPr>
          <a:xfrm>
            <a:off x="69850" y="1003300"/>
            <a:ext cx="12827000" cy="7772400"/>
          </a:xfrm>
          <a:prstGeom prst="rect">
            <a:avLst/>
          </a:prstGeom>
          <a:ln w="12700">
            <a:miter lim="400000"/>
          </a:ln>
        </p:spPr>
      </p:pic>
      <p:sp>
        <p:nvSpPr>
          <p:cNvPr id="103" name="Shape 103"/>
          <p:cNvSpPr/>
          <p:nvPr>
            <p:ph type="body" idx="1"/>
          </p:nvPr>
        </p:nvSpPr>
        <p:spPr>
          <a:xfrm>
            <a:off x="2241550" y="9146133"/>
            <a:ext cx="10464800" cy="353071"/>
          </a:xfrm>
          <a:prstGeom prst="rect">
            <a:avLst/>
          </a:prstGeom>
        </p:spPr>
        <p:txBody>
          <a:bodyPr/>
          <a:lstStyle>
            <a:lvl1pPr algn="r" defTabSz="391414">
              <a:defRPr sz="1742">
                <a:solidFill>
                  <a:srgbClr val="53585F"/>
                </a:solidFill>
              </a:defRPr>
            </a:lvl1pPr>
          </a:lstStyle>
          <a:p>
            <a:pPr lvl="0">
              <a:defRPr sz="1800">
                <a:solidFill>
                  <a:srgbClr val="000000"/>
                </a:solidFill>
              </a:defRPr>
            </a:pPr>
            <a:r>
              <a:rPr sz="1742">
                <a:solidFill>
                  <a:srgbClr val="53585F"/>
                </a:solidFill>
              </a:rPr>
              <a:t>cf. Bzdok et al., 2012 Cereb Cortex</a:t>
            </a:r>
          </a:p>
        </p:txBody>
      </p:sp>
      <p:sp>
        <p:nvSpPr>
          <p:cNvPr id="104" name="Shape 104"/>
          <p:cNvSpPr/>
          <p:nvPr/>
        </p:nvSpPr>
        <p:spPr>
          <a:xfrm>
            <a:off x="63500" y="59754"/>
            <a:ext cx="10464800" cy="11303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defRPr b="0" sz="3200">
                <a:latin typeface="+mn-lt"/>
                <a:ea typeface="+mn-ea"/>
                <a:cs typeface="+mn-cs"/>
                <a:sym typeface="Helvetica Light"/>
              </a:defRPr>
            </a:lvl1pPr>
          </a:lstStyle>
          <a:p>
            <a:pPr lvl="0">
              <a:defRPr sz="1800"/>
            </a:pPr>
            <a:r>
              <a:rPr sz="3200"/>
              <a:t>Workflow: Example</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