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380" r:id="rId3"/>
    <p:sldId id="382" r:id="rId4"/>
    <p:sldId id="383" r:id="rId5"/>
    <p:sldId id="388" r:id="rId6"/>
    <p:sldId id="389" r:id="rId7"/>
    <p:sldId id="386" r:id="rId8"/>
    <p:sldId id="384" r:id="rId9"/>
    <p:sldId id="371" r:id="rId10"/>
    <p:sldId id="369" r:id="rId11"/>
    <p:sldId id="374" r:id="rId12"/>
    <p:sldId id="375" r:id="rId13"/>
    <p:sldId id="376" r:id="rId14"/>
    <p:sldId id="372" r:id="rId15"/>
    <p:sldId id="373" r:id="rId16"/>
    <p:sldId id="377" r:id="rId17"/>
    <p:sldId id="378" r:id="rId18"/>
    <p:sldId id="379" r:id="rId19"/>
    <p:sldId id="392" r:id="rId20"/>
    <p:sldId id="393" r:id="rId21"/>
    <p:sldId id="390" r:id="rId22"/>
    <p:sldId id="391" r:id="rId23"/>
    <p:sldId id="387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CAD8DC"/>
    <a:srgbClr val="345976"/>
    <a:srgbClr val="DFE8F1"/>
    <a:srgbClr val="A9CC70"/>
    <a:srgbClr val="6C7759"/>
    <a:srgbClr val="575552"/>
    <a:srgbClr val="535D49"/>
    <a:srgbClr val="929292"/>
    <a:srgbClr val="CCE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5972" autoAdjust="0"/>
  </p:normalViewPr>
  <p:slideViewPr>
    <p:cSldViewPr snapToGrid="0">
      <p:cViewPr varScale="1">
        <p:scale>
          <a:sx n="108" d="100"/>
          <a:sy n="108" d="100"/>
        </p:scale>
        <p:origin x="18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72027980365493"/>
          <c:y val="7.4314983798043063E-2"/>
          <c:w val="0.78274329052632907"/>
          <c:h val="0.736188387394666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Classifier Performance</c:v>
                </c:pt>
              </c:strCache>
            </c:strRef>
          </c:tx>
          <c:dPt>
            <c:idx val="0"/>
            <c:bubble3D val="0"/>
            <c:spPr>
              <a:solidFill>
                <a:srgbClr val="34597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439208830583408"/>
                  <c:y val="-0.19403389401477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3659317479122721"/>
                  <c:y val="0.167392170282337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Correct guesses</c:v>
                </c:pt>
                <c:pt idx="1">
                  <c:v>Wrong guesses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73.3</c:v>
                </c:pt>
                <c:pt idx="1">
                  <c:v>26.700000000000003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806990462577944"/>
          <c:y val="0.80409477246449423"/>
          <c:w val="0.53981500248622405"/>
          <c:h val="0.112015183125445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A8AE1-377E-475E-89D0-DB8068F167E9}" type="datetimeFigureOut">
              <a:rPr lang="de-DE" smtClean="0"/>
              <a:t>26.10.2015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08B47-6B2C-4949-B07B-6ADA8C2095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367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FEB6FA-C713-42AD-A617-27B03D195A3A}" type="slidenum">
              <a:rPr lang="de-DE"/>
              <a:pPr/>
              <a:t>1</a:t>
            </a:fld>
            <a:endParaRPr lang="de-DE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6612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16872" indent="-27572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02881" indent="-220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44033" indent="-220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985185" indent="-220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26338" indent="-220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867490" indent="-220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08642" indent="-220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749794" indent="-220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237304-887D-45CE-ADC5-6E5D17272E72}" type="slidenum">
              <a:rPr lang="de-DE" alt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075451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24F2FE-284E-417A-ABDE-A6782699180A}" type="slidenum">
              <a:rPr lang="de-DE"/>
              <a:pPr/>
              <a:t>3</a:t>
            </a:fld>
            <a:endParaRPr lang="de-DE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b="0" noProof="0" dirty="0" smtClean="0"/>
          </a:p>
        </p:txBody>
      </p:sp>
    </p:spTree>
    <p:extLst>
      <p:ext uri="{BB962C8B-B14F-4D97-AF65-F5344CB8AC3E}">
        <p14:creationId xmlns:p14="http://schemas.microsoft.com/office/powerpoint/2010/main" val="4177086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24F2FE-284E-417A-ABDE-A6782699180A}" type="slidenum">
              <a:rPr lang="de-DE"/>
              <a:pPr/>
              <a:t>5</a:t>
            </a:fld>
            <a:endParaRPr lang="de-DE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21407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24F2FE-284E-417A-ABDE-A6782699180A}" type="slidenum">
              <a:rPr lang="de-DE"/>
              <a:pPr/>
              <a:t>7</a:t>
            </a:fld>
            <a:endParaRPr lang="de-DE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b="0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47012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8B47-6B2C-4949-B07B-6ADA8C20951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502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8B47-6B2C-4949-B07B-6ADA8C20951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556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24F2FE-284E-417A-ABDE-A6782699180A}" type="slidenum">
              <a:rPr lang="de-DE"/>
              <a:pPr/>
              <a:t>20</a:t>
            </a:fld>
            <a:endParaRPr lang="de-DE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b="0" noProof="0" dirty="0" smtClean="0"/>
          </a:p>
        </p:txBody>
      </p:sp>
    </p:spTree>
    <p:extLst>
      <p:ext uri="{BB962C8B-B14F-4D97-AF65-F5344CB8AC3E}">
        <p14:creationId xmlns:p14="http://schemas.microsoft.com/office/powerpoint/2010/main" val="1991024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BCA63D-6C54-4618-8429-805D4475C916}" type="slidenum">
              <a:rPr lang="de-DE"/>
              <a:pPr/>
              <a:t>22</a:t>
            </a:fld>
            <a:endParaRPr lang="de-DE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0550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124E-E62F-43B9-917B-D64B8833DCBC}" type="datetimeFigureOut">
              <a:rPr lang="de-DE" smtClean="0"/>
              <a:t>26.10.2015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DB54-02F2-4DDA-A0D5-182E3C8B9C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1399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124E-E62F-43B9-917B-D64B8833DCBC}" type="datetimeFigureOut">
              <a:rPr lang="de-DE" smtClean="0"/>
              <a:t>26.10.2015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DB54-02F2-4DDA-A0D5-182E3C8B9C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03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124E-E62F-43B9-917B-D64B8833DCBC}" type="datetimeFigureOut">
              <a:rPr lang="de-DE" smtClean="0"/>
              <a:t>26.10.2015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DB54-02F2-4DDA-A0D5-182E3C8B9C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0973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8350" y="1454150"/>
            <a:ext cx="4292600" cy="1470025"/>
          </a:xfrm>
        </p:spPr>
        <p:txBody>
          <a:bodyPr/>
          <a:lstStyle>
            <a:lvl1pPr>
              <a:lnSpc>
                <a:spcPct val="120000"/>
              </a:lnSpc>
              <a:spcBef>
                <a:spcPts val="1800"/>
              </a:spcBef>
              <a:defRPr sz="2600">
                <a:solidFill>
                  <a:srgbClr val="E0A102"/>
                </a:solidFill>
              </a:defRPr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en-US" noProof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3588" y="3522663"/>
            <a:ext cx="4314825" cy="2074862"/>
          </a:xfrm>
        </p:spPr>
        <p:txBody>
          <a:bodyPr lIns="91440"/>
          <a:lstStyle>
            <a:lvl1pPr marL="0" indent="0">
              <a:lnSpc>
                <a:spcPct val="120000"/>
              </a:lnSpc>
              <a:buFont typeface="Wingdings" pitchFamily="2" charset="2"/>
              <a:buNone/>
              <a:defRPr sz="1400" b="1">
                <a:solidFill>
                  <a:srgbClr val="4D4D4D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pic>
        <p:nvPicPr>
          <p:cNvPr id="1026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96025"/>
            <a:ext cx="1473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6" name="Picture 2" descr="C:\Users\Sabina Jeschke\MuLF_SVN\Sabina.Jeschke\Konzeption_RWTH-Struktur\CI-ZLW-IMA-IfU\Logo_Stable\logo_final_M_100_3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6308725"/>
            <a:ext cx="1296987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ate Placeholder 13"/>
          <p:cNvSpPr txBox="1">
            <a:spLocks/>
          </p:cNvSpPr>
          <p:nvPr/>
        </p:nvSpPr>
        <p:spPr>
          <a:xfrm>
            <a:off x="3132138" y="6489065"/>
            <a:ext cx="2808287" cy="144463"/>
          </a:xfrm>
          <a:prstGeom prst="rect">
            <a:avLst/>
          </a:prstGeom>
        </p:spPr>
        <p:txBody>
          <a:bodyPr lIns="0" tIns="0" rIns="0" bIns="0"/>
          <a:lstStyle>
            <a:lvl1pPr algn="l" eaLnBrk="1" latinLnBrk="0" hangingPunct="1">
              <a:defRPr kumimoji="0" sz="120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pPr algn="ctr">
              <a:defRPr/>
            </a:pPr>
            <a:r>
              <a:rPr lang="de-DE" b="0" dirty="0" smtClean="0">
                <a:solidFill>
                  <a:srgbClr val="FFFFFF">
                    <a:lumMod val="65000"/>
                  </a:srgbClr>
                </a:solidFill>
              </a:rPr>
              <a:t>www.ima-zlw-ifu.rwth-aachen.de</a:t>
            </a: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250825" y="6165850"/>
            <a:ext cx="8642350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50825" y="692150"/>
            <a:ext cx="8642350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93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4092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10888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22250" y="1025525"/>
            <a:ext cx="42418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6450" y="1025525"/>
            <a:ext cx="4243388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3960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6567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3277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02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59653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124E-E62F-43B9-917B-D64B8833DCBC}" type="datetimeFigureOut">
              <a:rPr lang="de-DE" smtClean="0"/>
              <a:t>26.10.2015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DB54-02F2-4DDA-A0D5-182E3C8B9C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943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5850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550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97663" y="6350"/>
            <a:ext cx="2162175" cy="6019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11138" y="6350"/>
            <a:ext cx="6334125" cy="60198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0332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1138" y="6350"/>
            <a:ext cx="8637587" cy="62071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22250" y="1025525"/>
            <a:ext cx="4241800" cy="50006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6450" y="1025525"/>
            <a:ext cx="4243388" cy="50006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112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1"/>
          <p:cNvSpPr>
            <a:spLocks noGrp="1"/>
          </p:cNvSpPr>
          <p:nvPr>
            <p:ph type="title"/>
          </p:nvPr>
        </p:nvSpPr>
        <p:spPr>
          <a:xfrm>
            <a:off x="241176" y="188640"/>
            <a:ext cx="8651304" cy="36004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79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124E-E62F-43B9-917B-D64B8833DCBC}" type="datetimeFigureOut">
              <a:rPr lang="de-DE" smtClean="0"/>
              <a:t>26.10.2015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DB54-02F2-4DDA-A0D5-182E3C8B9C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1332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124E-E62F-43B9-917B-D64B8833DCBC}" type="datetimeFigureOut">
              <a:rPr lang="de-DE" smtClean="0"/>
              <a:t>26.10.2015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DB54-02F2-4DDA-A0D5-182E3C8B9C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552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124E-E62F-43B9-917B-D64B8833DCBC}" type="datetimeFigureOut">
              <a:rPr lang="de-DE" smtClean="0"/>
              <a:t>26.10.2015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DB54-02F2-4DDA-A0D5-182E3C8B9C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684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124E-E62F-43B9-917B-D64B8833DCBC}" type="datetimeFigureOut">
              <a:rPr lang="de-DE" smtClean="0"/>
              <a:t>26.10.2015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DB54-02F2-4DDA-A0D5-182E3C8B9C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5853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124E-E62F-43B9-917B-D64B8833DCBC}" type="datetimeFigureOut">
              <a:rPr lang="de-DE" smtClean="0"/>
              <a:t>26.10.2015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DB54-02F2-4DDA-A0D5-182E3C8B9C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534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124E-E62F-43B9-917B-D64B8833DCBC}" type="datetimeFigureOut">
              <a:rPr lang="de-DE" smtClean="0"/>
              <a:t>26.10.2015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DB54-02F2-4DDA-A0D5-182E3C8B9C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0913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124E-E62F-43B9-917B-D64B8833DCBC}" type="datetimeFigureOut">
              <a:rPr lang="de-DE" smtClean="0"/>
              <a:t>26.10.2015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DB54-02F2-4DDA-A0D5-182E3C8B9C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603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F124E-E62F-43B9-917B-D64B8833DCBC}" type="datetimeFigureOut">
              <a:rPr lang="de-DE" smtClean="0"/>
              <a:t>26.10.2015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2DB54-02F2-4DDA-A0D5-182E3C8B9C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26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1138" y="6350"/>
            <a:ext cx="8637587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2250" y="1025525"/>
            <a:ext cx="8637588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Textmasterformate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250825" y="6165850"/>
            <a:ext cx="8642350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50825" y="692150"/>
            <a:ext cx="8642350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43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96025"/>
            <a:ext cx="1473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" descr="C:\Users\Sabina Jeschke\MuLF_SVN\Sabina.Jeschke\Konzeption_RWTH-Struktur\CI-ZLW-IMA-IfU\Logo_Stable\logo_final_M_100_33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6308725"/>
            <a:ext cx="1296987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8648700" y="425450"/>
            <a:ext cx="4841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3C46FB-806E-49FF-AC18-B184074E0FDE}" type="slidenum">
              <a:rPr lang="de-DE" sz="1200" b="1">
                <a:solidFill>
                  <a:srgbClr val="A6A6A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7" name="Date Placeholder 13"/>
          <p:cNvSpPr txBox="1">
            <a:spLocks/>
          </p:cNvSpPr>
          <p:nvPr/>
        </p:nvSpPr>
        <p:spPr>
          <a:xfrm>
            <a:off x="2889238" y="6330847"/>
            <a:ext cx="3365525" cy="15440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0" dirty="0" smtClean="0">
                <a:solidFill>
                  <a:srgbClr val="A6A6A6"/>
                </a:solidFill>
                <a:latin typeface="Calibri" pitchFamily="34" charset="0"/>
              </a:rPr>
              <a:t>RWTH Aachen University - ICT Cubes, October 26, 2015</a:t>
            </a:r>
            <a:endParaRPr lang="de-DE" sz="1200" b="0" dirty="0">
              <a:solidFill>
                <a:srgbClr val="A6A6A6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6413" y="6485255"/>
            <a:ext cx="3451174" cy="184666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rgbClr val="FFFFFF">
                    <a:lumMod val="65000"/>
                  </a:srgbClr>
                </a:solidFill>
              </a:rPr>
              <a:t>Data Science at the Institute Cluster IMA/ZLW &amp; </a:t>
            </a:r>
            <a:r>
              <a:rPr lang="en-US" sz="1200" b="1" dirty="0" err="1" smtClean="0">
                <a:solidFill>
                  <a:srgbClr val="FFFFFF">
                    <a:lumMod val="65000"/>
                  </a:srgbClr>
                </a:solidFill>
              </a:rPr>
              <a:t>IfU</a:t>
            </a:r>
            <a:endParaRPr lang="de-DE" sz="1200" b="1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18E9F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64AEC0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CC3D0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3.emf"/><Relationship Id="rId4" Type="http://schemas.openxmlformats.org/officeDocument/2006/relationships/package" Target="../embeddings/Microsoft_Visio-Zeichnung2.vsdx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3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4623397" y="1018369"/>
            <a:ext cx="4334622" cy="1714719"/>
          </a:xfrm>
          <a:noFill/>
          <a:ln/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dirty="0" smtClean="0">
                <a:solidFill>
                  <a:srgbClr val="64AEC0"/>
                </a:solidFill>
              </a:rPr>
              <a:t>Data </a:t>
            </a:r>
            <a:r>
              <a:rPr lang="en-US" dirty="0">
                <a:solidFill>
                  <a:srgbClr val="64AEC0"/>
                </a:solidFill>
              </a:rPr>
              <a:t>Science at the Institute Cluster IMA/ZLW &amp; </a:t>
            </a:r>
            <a:r>
              <a:rPr lang="en-US" dirty="0" err="1" smtClean="0">
                <a:solidFill>
                  <a:srgbClr val="64AEC0"/>
                </a:solidFill>
              </a:rPr>
              <a:t>IfU</a:t>
            </a:r>
            <a:r>
              <a:rPr lang="en-US" dirty="0" smtClean="0">
                <a:solidFill>
                  <a:srgbClr val="64AEC0"/>
                </a:solidFill>
              </a:rPr>
              <a:t/>
            </a:r>
            <a:br>
              <a:rPr lang="en-US" dirty="0" smtClean="0">
                <a:solidFill>
                  <a:srgbClr val="64AEC0"/>
                </a:solidFill>
              </a:rPr>
            </a:br>
            <a:r>
              <a:rPr lang="en-US" sz="2000" b="0" dirty="0" smtClean="0">
                <a:solidFill>
                  <a:srgbClr val="64AEC0"/>
                </a:solidFill>
              </a:rPr>
              <a:t>Data Science projects in research and industrial applications</a:t>
            </a:r>
            <a:r>
              <a:rPr lang="en-US" dirty="0" smtClean="0">
                <a:solidFill>
                  <a:srgbClr val="64AEC0"/>
                </a:solidFill>
              </a:rPr>
              <a:t> </a:t>
            </a:r>
            <a:endParaRPr lang="en-US" dirty="0">
              <a:solidFill>
                <a:srgbClr val="64AEC0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4632921" y="2988496"/>
            <a:ext cx="4325097" cy="2838870"/>
          </a:xfrm>
          <a:noFill/>
          <a:ln/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/>
              <a:t>Data Science: Theory and Application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/>
              <a:t>RWTH Aachen University - ICT </a:t>
            </a:r>
            <a:r>
              <a:rPr lang="en-US" sz="1600" b="0" dirty="0" smtClean="0"/>
              <a:t>Cubes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 smtClean="0"/>
              <a:t>October 26, </a:t>
            </a:r>
            <a:r>
              <a:rPr lang="en-US" sz="1600" b="0" dirty="0"/>
              <a:t>2015</a:t>
            </a:r>
            <a:endParaRPr lang="de-DE" sz="1600" b="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600" dirty="0" smtClean="0"/>
              <a:t>Dr</a:t>
            </a:r>
            <a:r>
              <a:rPr lang="de-DE" sz="1600" dirty="0"/>
              <a:t>.-Ing. Dipl.-</a:t>
            </a:r>
            <a:r>
              <a:rPr lang="de-DE" sz="1600" dirty="0" err="1"/>
              <a:t>Inform</a:t>
            </a:r>
            <a:r>
              <a:rPr lang="de-DE" sz="1600" dirty="0"/>
              <a:t>. </a:t>
            </a:r>
            <a:r>
              <a:rPr lang="de-DE" sz="1600" dirty="0" smtClean="0"/>
              <a:t>Daniel Ewert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Prof. Dr.-Ing. Tobias Meisen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600" dirty="0" smtClean="0"/>
              <a:t>Dr.-Ing. Dipl.-</a:t>
            </a:r>
            <a:r>
              <a:rPr lang="de-DE" sz="1600" dirty="0" err="1" smtClean="0"/>
              <a:t>Inform</a:t>
            </a:r>
            <a:r>
              <a:rPr lang="de-DE" sz="1600" dirty="0" smtClean="0"/>
              <a:t>. Christian </a:t>
            </a:r>
            <a:r>
              <a:rPr lang="de-DE" sz="1600" dirty="0" err="1" smtClean="0"/>
              <a:t>Tummel</a:t>
            </a:r>
            <a:endParaRPr lang="de-DE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600" b="0" dirty="0" smtClean="0"/>
              <a:t>IMA/ZLW </a:t>
            </a:r>
            <a:r>
              <a:rPr lang="de-DE" sz="1600" b="0" dirty="0"/>
              <a:t>&amp; </a:t>
            </a:r>
            <a:r>
              <a:rPr lang="en-US" sz="1600" b="0" dirty="0" err="1" smtClean="0"/>
              <a:t>IfU</a:t>
            </a:r>
            <a:endParaRPr lang="de-DE" sz="16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600" b="0" dirty="0" smtClean="0"/>
              <a:t>Fakultät für Maschinenwesen</a:t>
            </a:r>
            <a:endParaRPr lang="de-DE" sz="16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600" b="0" dirty="0" smtClean="0"/>
              <a:t>RWTH </a:t>
            </a:r>
            <a:r>
              <a:rPr lang="de-DE" sz="1600" b="0" dirty="0"/>
              <a:t>Aachen </a:t>
            </a:r>
            <a:r>
              <a:rPr lang="de-DE" sz="1600" b="0" dirty="0" smtClean="0"/>
              <a:t>University</a:t>
            </a:r>
            <a:endParaRPr lang="de-DE" sz="1600" b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569" y="909753"/>
            <a:ext cx="3181350" cy="192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412" y="2688007"/>
            <a:ext cx="2485120" cy="186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sj680692\MULF_SVN\Sabina.Jeschke\Gekaufte_Bilder\Fotolia_51370971_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97" y="4274549"/>
            <a:ext cx="2431208" cy="162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82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284599" y="912589"/>
            <a:ext cx="8564125" cy="1497236"/>
            <a:chOff x="419515" y="2639095"/>
            <a:chExt cx="8334572" cy="1385347"/>
          </a:xfrm>
        </p:grpSpPr>
        <p:sp>
          <p:nvSpPr>
            <p:cNvPr id="14" name="Rechteck 13"/>
            <p:cNvSpPr/>
            <p:nvPr/>
          </p:nvSpPr>
          <p:spPr bwMode="auto">
            <a:xfrm>
              <a:off x="419515" y="2639095"/>
              <a:ext cx="565420" cy="1385347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200" b="1" dirty="0" smtClean="0">
                  <a:solidFill>
                    <a:schemeClr val="bg1"/>
                  </a:solidFill>
                  <a:sym typeface="Wingdings"/>
                </a:rPr>
                <a:t>!</a:t>
              </a:r>
              <a:endParaRPr lang="de-DE" sz="3200" b="1" dirty="0">
                <a:solidFill>
                  <a:schemeClr val="bg1"/>
                </a:solidFill>
                <a:sym typeface="Wingdings"/>
              </a:endParaRPr>
            </a:p>
          </p:txBody>
        </p:sp>
        <p:sp>
          <p:nvSpPr>
            <p:cNvPr id="15" name="Rechteck 14"/>
            <p:cNvSpPr/>
            <p:nvPr/>
          </p:nvSpPr>
          <p:spPr bwMode="auto">
            <a:xfrm>
              <a:off x="984934" y="2639095"/>
              <a:ext cx="7769153" cy="1385347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700" dirty="0">
                  <a:solidFill>
                    <a:srgbClr val="575552"/>
                  </a:solidFill>
                </a:rPr>
                <a:t>„</a:t>
              </a:r>
              <a:r>
                <a:rPr lang="en-US" sz="1700" b="1" dirty="0">
                  <a:solidFill>
                    <a:srgbClr val="575552"/>
                  </a:solidFill>
                </a:rPr>
                <a:t>Sentiment analysis </a:t>
              </a:r>
              <a:r>
                <a:rPr lang="en-US" sz="1700" dirty="0">
                  <a:solidFill>
                    <a:srgbClr val="575552"/>
                  </a:solidFill>
                </a:rPr>
                <a:t>(also known as </a:t>
              </a:r>
              <a:r>
                <a:rPr lang="en-US" sz="1700" b="1" dirty="0">
                  <a:solidFill>
                    <a:srgbClr val="575552"/>
                  </a:solidFill>
                </a:rPr>
                <a:t>opinion mining</a:t>
              </a:r>
              <a:r>
                <a:rPr lang="en-US" sz="1700" dirty="0">
                  <a:solidFill>
                    <a:srgbClr val="575552"/>
                  </a:solidFill>
                </a:rPr>
                <a:t>) refers to the use of </a:t>
              </a:r>
              <a:r>
                <a:rPr lang="en-US" sz="1700" b="1" dirty="0">
                  <a:solidFill>
                    <a:srgbClr val="575552"/>
                  </a:solidFill>
                </a:rPr>
                <a:t>natural language processing</a:t>
              </a:r>
              <a:r>
                <a:rPr lang="en-US" sz="1700" dirty="0">
                  <a:solidFill>
                    <a:srgbClr val="575552"/>
                  </a:solidFill>
                </a:rPr>
                <a:t>, text analysis and computational linguistics to identify and extract subjective information in source materials. Sentiment analysis is widely applied to reviews and social media for a variety of applications, ranging from marketing to customer service.</a:t>
              </a:r>
              <a:r>
                <a:rPr lang="de-DE" sz="1700" dirty="0">
                  <a:solidFill>
                    <a:srgbClr val="575552"/>
                  </a:solidFill>
                </a:rPr>
                <a:t> </a:t>
              </a:r>
              <a:r>
                <a:rPr lang="de-DE" sz="1700" dirty="0" smtClean="0">
                  <a:solidFill>
                    <a:srgbClr val="575552"/>
                  </a:solidFill>
                </a:rPr>
                <a:t>“</a:t>
              </a:r>
              <a:endParaRPr lang="de-DE" sz="1700" dirty="0">
                <a:solidFill>
                  <a:srgbClr val="575552"/>
                </a:solidFill>
              </a:endParaRPr>
            </a:p>
          </p:txBody>
        </p:sp>
      </p:grpSp>
      <p:pic>
        <p:nvPicPr>
          <p:cNvPr id="2054" name="Picture 6" descr="https://upload.wikimedia.org/wikipedia/commons/thumb/b/b3/Wikipedia-logo-v2-en.svg/1058px-Wikipedia-logo-v2-e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227" y="1734401"/>
            <a:ext cx="796498" cy="91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290429" y="4872665"/>
            <a:ext cx="2823845" cy="311702"/>
          </a:xfrm>
          <a:prstGeom prst="rect">
            <a:avLst/>
          </a:prstGeom>
          <a:solidFill>
            <a:srgbClr val="34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RWTH </a:t>
            </a:r>
            <a:r>
              <a:rPr lang="en-US" sz="1400" dirty="0" smtClean="0"/>
              <a:t>Aachen University</a:t>
            </a:r>
            <a:endParaRPr lang="en-US" sz="1400" dirty="0"/>
          </a:p>
        </p:txBody>
      </p:sp>
      <p:sp>
        <p:nvSpPr>
          <p:cNvPr id="21" name="Rechteck 20"/>
          <p:cNvSpPr/>
          <p:nvPr/>
        </p:nvSpPr>
        <p:spPr>
          <a:xfrm>
            <a:off x="3157854" y="4872665"/>
            <a:ext cx="2823845" cy="311702"/>
          </a:xfrm>
          <a:prstGeom prst="rect">
            <a:avLst/>
          </a:prstGeom>
          <a:solidFill>
            <a:srgbClr val="8DB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Karlsruher</a:t>
            </a:r>
            <a:r>
              <a:rPr lang="en-US" sz="1400" dirty="0">
                <a:solidFill>
                  <a:schemeClr val="tx1"/>
                </a:solidFill>
              </a:rPr>
              <a:t> Institute </a:t>
            </a:r>
            <a:r>
              <a:rPr lang="en-US" sz="1400" dirty="0" smtClean="0">
                <a:solidFill>
                  <a:schemeClr val="tx1"/>
                </a:solidFill>
              </a:rPr>
              <a:t>for Technology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157854" y="5244669"/>
            <a:ext cx="2823845" cy="311702"/>
          </a:xfrm>
          <a:prstGeom prst="rect">
            <a:avLst/>
          </a:prstGeom>
          <a:solidFill>
            <a:srgbClr val="ADC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Leibniz </a:t>
            </a:r>
            <a:r>
              <a:rPr lang="en-US" sz="1400" dirty="0" err="1">
                <a:solidFill>
                  <a:schemeClr val="tx1"/>
                </a:solidFill>
              </a:rPr>
              <a:t>Universität</a:t>
            </a:r>
            <a:r>
              <a:rPr lang="en-US" sz="1400" dirty="0">
                <a:solidFill>
                  <a:schemeClr val="tx1"/>
                </a:solidFill>
              </a:rPr>
              <a:t> Hannover</a:t>
            </a:r>
          </a:p>
        </p:txBody>
      </p:sp>
      <p:sp>
        <p:nvSpPr>
          <p:cNvPr id="23" name="Rechteck 22"/>
          <p:cNvSpPr/>
          <p:nvPr/>
        </p:nvSpPr>
        <p:spPr>
          <a:xfrm>
            <a:off x="290429" y="5244669"/>
            <a:ext cx="2823845" cy="311702"/>
          </a:xfrm>
          <a:prstGeom prst="rect">
            <a:avLst/>
          </a:prstGeom>
          <a:solidFill>
            <a:srgbClr val="4E8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TU Dresden</a:t>
            </a:r>
          </a:p>
        </p:txBody>
      </p:sp>
      <p:sp>
        <p:nvSpPr>
          <p:cNvPr id="24" name="Rechteck 23"/>
          <p:cNvSpPr/>
          <p:nvPr/>
        </p:nvSpPr>
        <p:spPr>
          <a:xfrm>
            <a:off x="3157854" y="5624293"/>
            <a:ext cx="2823845" cy="311702"/>
          </a:xfrm>
          <a:prstGeom prst="rect">
            <a:avLst/>
          </a:prstGeom>
          <a:solidFill>
            <a:srgbClr val="CAD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Universität</a:t>
            </a:r>
            <a:r>
              <a:rPr lang="en-US" sz="1400" dirty="0">
                <a:solidFill>
                  <a:schemeClr val="tx1"/>
                </a:solidFill>
              </a:rPr>
              <a:t> Stuttgart</a:t>
            </a:r>
          </a:p>
        </p:txBody>
      </p:sp>
      <p:sp>
        <p:nvSpPr>
          <p:cNvPr id="25" name="Rechteck 24"/>
          <p:cNvSpPr/>
          <p:nvPr/>
        </p:nvSpPr>
        <p:spPr>
          <a:xfrm>
            <a:off x="290429" y="5624293"/>
            <a:ext cx="2823845" cy="311702"/>
          </a:xfrm>
          <a:prstGeom prst="rect">
            <a:avLst/>
          </a:prstGeom>
          <a:solidFill>
            <a:srgbClr val="77A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TU Darmstadt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284599" y="2771774"/>
            <a:ext cx="8564125" cy="527686"/>
            <a:chOff x="284599" y="1120948"/>
            <a:chExt cx="8564125" cy="527686"/>
          </a:xfrm>
          <a:effectLst/>
        </p:grpSpPr>
        <p:sp>
          <p:nvSpPr>
            <p:cNvPr id="27" name="Rechteck 26"/>
            <p:cNvSpPr/>
            <p:nvPr/>
          </p:nvSpPr>
          <p:spPr bwMode="auto">
            <a:xfrm>
              <a:off x="284599" y="1120948"/>
              <a:ext cx="580992" cy="527686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Rechteck 27"/>
            <p:cNvSpPr/>
            <p:nvPr/>
          </p:nvSpPr>
          <p:spPr bwMode="auto">
            <a:xfrm>
              <a:off x="865591" y="1120948"/>
              <a:ext cx="7983133" cy="527685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4D4D4D"/>
                  </a:solidFill>
                </a:rPr>
                <a:t>Sentiment Analysis of Social Media for Evaluating Universities</a:t>
              </a:r>
              <a:endParaRPr lang="de-DE" sz="920" dirty="0">
                <a:solidFill>
                  <a:srgbClr val="4D4D4D"/>
                </a:solidFill>
              </a:endParaRPr>
            </a:p>
          </p:txBody>
        </p:sp>
      </p:grpSp>
      <p:grpSp>
        <p:nvGrpSpPr>
          <p:cNvPr id="18" name="Gruppieren 29"/>
          <p:cNvGrpSpPr/>
          <p:nvPr/>
        </p:nvGrpSpPr>
        <p:grpSpPr>
          <a:xfrm>
            <a:off x="865591" y="3354217"/>
            <a:ext cx="6935440" cy="397958"/>
            <a:chOff x="984935" y="2639095"/>
            <a:chExt cx="6421062" cy="214914"/>
          </a:xfrm>
        </p:grpSpPr>
        <p:sp>
          <p:nvSpPr>
            <p:cNvPr id="29" name="Rechteck 30"/>
            <p:cNvSpPr/>
            <p:nvPr/>
          </p:nvSpPr>
          <p:spPr bwMode="auto">
            <a:xfrm>
              <a:off x="984935" y="2639095"/>
              <a:ext cx="412102" cy="214914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smtClean="0">
                  <a:solidFill>
                    <a:schemeClr val="bg1"/>
                  </a:solidFill>
                  <a:sym typeface="Wingdings"/>
                </a:rPr>
                <a:t>!</a:t>
              </a:r>
              <a:endParaRPr lang="de-DE" b="1" dirty="0">
                <a:solidFill>
                  <a:schemeClr val="bg1"/>
                </a:solidFill>
                <a:sym typeface="Wingdings"/>
              </a:endParaRPr>
            </a:p>
          </p:txBody>
        </p:sp>
        <p:sp>
          <p:nvSpPr>
            <p:cNvPr id="30" name="Rechteck 31"/>
            <p:cNvSpPr/>
            <p:nvPr/>
          </p:nvSpPr>
          <p:spPr bwMode="auto">
            <a:xfrm>
              <a:off x="1397040" y="2639096"/>
              <a:ext cx="6008957" cy="214912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600" dirty="0" smtClean="0">
                  <a:solidFill>
                    <a:srgbClr val="575552"/>
                  </a:solidFill>
                </a:rPr>
                <a:t>Focus: Twitter as the most famous microblogging Social Media Platform</a:t>
              </a:r>
              <a:endParaRPr lang="de-DE" sz="1600" dirty="0">
                <a:solidFill>
                  <a:srgbClr val="575552"/>
                </a:solidFill>
              </a:endParaRPr>
            </a:p>
          </p:txBody>
        </p:sp>
      </p:grpSp>
      <p:grpSp>
        <p:nvGrpSpPr>
          <p:cNvPr id="31" name="Gruppieren 29"/>
          <p:cNvGrpSpPr/>
          <p:nvPr/>
        </p:nvGrpSpPr>
        <p:grpSpPr>
          <a:xfrm>
            <a:off x="865591" y="3781455"/>
            <a:ext cx="6935440" cy="397958"/>
            <a:chOff x="984935" y="2639095"/>
            <a:chExt cx="6421062" cy="214914"/>
          </a:xfrm>
        </p:grpSpPr>
        <p:sp>
          <p:nvSpPr>
            <p:cNvPr id="32" name="Rechteck 30"/>
            <p:cNvSpPr/>
            <p:nvPr/>
          </p:nvSpPr>
          <p:spPr bwMode="auto">
            <a:xfrm>
              <a:off x="984935" y="2639095"/>
              <a:ext cx="412102" cy="214914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smtClean="0">
                  <a:solidFill>
                    <a:schemeClr val="bg1"/>
                  </a:solidFill>
                  <a:sym typeface="Wingdings"/>
                </a:rPr>
                <a:t>!</a:t>
              </a:r>
              <a:endParaRPr lang="de-DE" b="1" dirty="0">
                <a:solidFill>
                  <a:schemeClr val="bg1"/>
                </a:solidFill>
                <a:sym typeface="Wingdings"/>
              </a:endParaRPr>
            </a:p>
          </p:txBody>
        </p:sp>
        <p:sp>
          <p:nvSpPr>
            <p:cNvPr id="33" name="Rechteck 31"/>
            <p:cNvSpPr/>
            <p:nvPr/>
          </p:nvSpPr>
          <p:spPr bwMode="auto">
            <a:xfrm>
              <a:off x="1397040" y="2639096"/>
              <a:ext cx="6008957" cy="214912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575552"/>
                  </a:solidFill>
                </a:rPr>
                <a:t>Focus: Content that is in the context of education or related to universities</a:t>
              </a:r>
              <a:endParaRPr lang="en-US" sz="1600" dirty="0">
                <a:solidFill>
                  <a:srgbClr val="575552"/>
                </a:solidFill>
              </a:endParaRPr>
            </a:p>
          </p:txBody>
        </p:sp>
      </p:grpSp>
      <p:sp>
        <p:nvSpPr>
          <p:cNvPr id="34" name="Rechteck 18"/>
          <p:cNvSpPr/>
          <p:nvPr/>
        </p:nvSpPr>
        <p:spPr>
          <a:xfrm>
            <a:off x="6079095" y="4872665"/>
            <a:ext cx="2823845" cy="311702"/>
          </a:xfrm>
          <a:prstGeom prst="rect">
            <a:avLst/>
          </a:prstGeom>
          <a:solidFill>
            <a:srgbClr val="34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TU </a:t>
            </a:r>
            <a:r>
              <a:rPr lang="en-US" sz="1400" dirty="0" err="1"/>
              <a:t>Braunschweig</a:t>
            </a:r>
            <a:endParaRPr lang="en-US" sz="1400" dirty="0"/>
          </a:p>
        </p:txBody>
      </p:sp>
      <p:sp>
        <p:nvSpPr>
          <p:cNvPr id="35" name="Rechteck 22"/>
          <p:cNvSpPr/>
          <p:nvPr/>
        </p:nvSpPr>
        <p:spPr>
          <a:xfrm>
            <a:off x="6079095" y="5244669"/>
            <a:ext cx="2823845" cy="311702"/>
          </a:xfrm>
          <a:prstGeom prst="rect">
            <a:avLst/>
          </a:prstGeom>
          <a:solidFill>
            <a:srgbClr val="4E8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TU Berlin</a:t>
            </a:r>
          </a:p>
        </p:txBody>
      </p:sp>
      <p:sp>
        <p:nvSpPr>
          <p:cNvPr id="36" name="Rechteck 24"/>
          <p:cNvSpPr/>
          <p:nvPr/>
        </p:nvSpPr>
        <p:spPr>
          <a:xfrm>
            <a:off x="6079095" y="5624293"/>
            <a:ext cx="2823845" cy="311702"/>
          </a:xfrm>
          <a:prstGeom prst="rect">
            <a:avLst/>
          </a:prstGeom>
          <a:solidFill>
            <a:srgbClr val="77A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TU </a:t>
            </a:r>
            <a:r>
              <a:rPr lang="en-US" sz="1400" dirty="0" err="1"/>
              <a:t>München</a:t>
            </a:r>
            <a:endParaRPr lang="en-US" sz="1400" dirty="0"/>
          </a:p>
        </p:txBody>
      </p:sp>
      <p:pic>
        <p:nvPicPr>
          <p:cNvPr id="3074" name="Picture 2" descr="https://upload.wikimedia.org/wikipedia/commons/thumb/e/eb/TU_9.svg/1000px-TU_9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9" y="4355451"/>
            <a:ext cx="1123231" cy="44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s://pbs.twimg.com/profile_images/615680132565504000/EIpgSD2K.pn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1" t="22646" r="18129" b="22019"/>
          <a:stretch/>
        </p:blipFill>
        <p:spPr bwMode="auto">
          <a:xfrm>
            <a:off x="7368540" y="3271100"/>
            <a:ext cx="643459" cy="56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2"/>
          <p:cNvSpPr txBox="1">
            <a:spLocks noChangeArrowheads="1"/>
          </p:cNvSpPr>
          <p:nvPr/>
        </p:nvSpPr>
        <p:spPr bwMode="auto">
          <a:xfrm>
            <a:off x="233998" y="52335"/>
            <a:ext cx="8385175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1800" b="0" kern="0" dirty="0"/>
              <a:t>Social Media Analysis</a:t>
            </a:r>
            <a:r>
              <a:rPr lang="en-US" sz="1800" b="0" kern="0" dirty="0" smtClean="0"/>
              <a:t/>
            </a:r>
            <a:br>
              <a:rPr lang="en-US" sz="1800" b="0" kern="0" dirty="0" smtClean="0"/>
            </a:br>
            <a:r>
              <a:rPr lang="de-DE" dirty="0"/>
              <a:t>Sentiment Analysis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Media Content Analysis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47157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>
            <a:off x="862871" y="1914791"/>
            <a:ext cx="3714851" cy="318768"/>
          </a:xfrm>
          <a:prstGeom prst="rect">
            <a:avLst/>
          </a:prstGeom>
          <a:solidFill>
            <a:srgbClr val="34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smtClean="0"/>
              <a:t>Data Collection</a:t>
            </a:r>
            <a:endParaRPr lang="de-DE" sz="1400" dirty="0"/>
          </a:p>
        </p:txBody>
      </p:sp>
      <p:sp>
        <p:nvSpPr>
          <p:cNvPr id="36" name="Rechteck 35"/>
          <p:cNvSpPr/>
          <p:nvPr/>
        </p:nvSpPr>
        <p:spPr>
          <a:xfrm>
            <a:off x="1073847" y="2256224"/>
            <a:ext cx="3496255" cy="316045"/>
          </a:xfrm>
          <a:prstGeom prst="rect">
            <a:avLst/>
          </a:prstGeom>
          <a:solidFill>
            <a:srgbClr val="4E8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smtClean="0"/>
              <a:t>16488 Tweets</a:t>
            </a:r>
            <a:endParaRPr lang="de-DE" sz="1400" dirty="0"/>
          </a:p>
        </p:txBody>
      </p:sp>
      <p:sp>
        <p:nvSpPr>
          <p:cNvPr id="37" name="Rechteck 36"/>
          <p:cNvSpPr/>
          <p:nvPr/>
        </p:nvSpPr>
        <p:spPr>
          <a:xfrm>
            <a:off x="1073847" y="2596118"/>
            <a:ext cx="3496255" cy="316045"/>
          </a:xfrm>
          <a:prstGeom prst="rect">
            <a:avLst/>
          </a:prstGeom>
          <a:solidFill>
            <a:srgbClr val="4E8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smtClean="0"/>
              <a:t>Winter Semester (Oct, 2014 / March, 2015)</a:t>
            </a:r>
            <a:endParaRPr lang="de-DE" sz="1400" dirty="0"/>
          </a:p>
        </p:txBody>
      </p:sp>
      <p:sp>
        <p:nvSpPr>
          <p:cNvPr id="38" name="Rechteck 37"/>
          <p:cNvSpPr/>
          <p:nvPr/>
        </p:nvSpPr>
        <p:spPr>
          <a:xfrm>
            <a:off x="1073847" y="2934457"/>
            <a:ext cx="3496255" cy="316045"/>
          </a:xfrm>
          <a:prstGeom prst="rect">
            <a:avLst/>
          </a:prstGeom>
          <a:solidFill>
            <a:srgbClr val="4E8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smtClean="0"/>
              <a:t>German &amp; English tweets</a:t>
            </a:r>
            <a:endParaRPr lang="de-DE" sz="1400" dirty="0"/>
          </a:p>
        </p:txBody>
      </p:sp>
      <p:sp>
        <p:nvSpPr>
          <p:cNvPr id="39" name="Rechteck 38"/>
          <p:cNvSpPr/>
          <p:nvPr/>
        </p:nvSpPr>
        <p:spPr>
          <a:xfrm>
            <a:off x="855252" y="3485243"/>
            <a:ext cx="3714850" cy="318768"/>
          </a:xfrm>
          <a:prstGeom prst="rect">
            <a:avLst/>
          </a:prstGeom>
          <a:solidFill>
            <a:srgbClr val="34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smtClean="0"/>
              <a:t>Data Processing</a:t>
            </a:r>
            <a:endParaRPr lang="de-DE" sz="1400" dirty="0"/>
          </a:p>
        </p:txBody>
      </p:sp>
      <p:sp>
        <p:nvSpPr>
          <p:cNvPr id="40" name="Rechteck 39"/>
          <p:cNvSpPr/>
          <p:nvPr/>
        </p:nvSpPr>
        <p:spPr>
          <a:xfrm>
            <a:off x="1088036" y="3823582"/>
            <a:ext cx="3480621" cy="316045"/>
          </a:xfrm>
          <a:prstGeom prst="rect">
            <a:avLst/>
          </a:prstGeom>
          <a:solidFill>
            <a:srgbClr val="4E8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err="1" smtClean="0"/>
              <a:t>Classification</a:t>
            </a:r>
            <a:r>
              <a:rPr lang="de-DE" sz="1400" dirty="0" smtClean="0"/>
              <a:t> </a:t>
            </a:r>
            <a:r>
              <a:rPr lang="de-DE" sz="1400" dirty="0"/>
              <a:t>to „Positive“ and „Not Positive“</a:t>
            </a:r>
          </a:p>
        </p:txBody>
      </p:sp>
      <p:sp>
        <p:nvSpPr>
          <p:cNvPr id="41" name="Rechteck 40"/>
          <p:cNvSpPr/>
          <p:nvPr/>
        </p:nvSpPr>
        <p:spPr>
          <a:xfrm>
            <a:off x="1088033" y="4167754"/>
            <a:ext cx="3480621" cy="316045"/>
          </a:xfrm>
          <a:prstGeom prst="rect">
            <a:avLst/>
          </a:prstGeom>
          <a:solidFill>
            <a:srgbClr val="4E8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/>
              <a:t>Naive Bayes </a:t>
            </a:r>
            <a:r>
              <a:rPr lang="de-DE" sz="1400" dirty="0" err="1"/>
              <a:t>Supervised</a:t>
            </a:r>
            <a:r>
              <a:rPr lang="de-DE" sz="1400" dirty="0"/>
              <a:t> </a:t>
            </a:r>
            <a:r>
              <a:rPr lang="de-DE" sz="1400" dirty="0" err="1" smtClean="0"/>
              <a:t>Classifier</a:t>
            </a:r>
            <a:endParaRPr lang="de-DE" sz="1400" dirty="0"/>
          </a:p>
        </p:txBody>
      </p:sp>
      <p:sp>
        <p:nvSpPr>
          <p:cNvPr id="42" name="Rechteck 41"/>
          <p:cNvSpPr/>
          <p:nvPr/>
        </p:nvSpPr>
        <p:spPr>
          <a:xfrm>
            <a:off x="1088032" y="4503370"/>
            <a:ext cx="3480621" cy="316045"/>
          </a:xfrm>
          <a:prstGeom prst="rect">
            <a:avLst/>
          </a:prstGeom>
          <a:solidFill>
            <a:srgbClr val="4E8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/>
              <a:t>4000 tweets as training set</a:t>
            </a:r>
          </a:p>
        </p:txBody>
      </p:sp>
      <p:grpSp>
        <p:nvGrpSpPr>
          <p:cNvPr id="29" name="Gruppieren 25"/>
          <p:cNvGrpSpPr/>
          <p:nvPr/>
        </p:nvGrpSpPr>
        <p:grpSpPr>
          <a:xfrm>
            <a:off x="284599" y="912589"/>
            <a:ext cx="8564125" cy="430263"/>
            <a:chOff x="284599" y="1120948"/>
            <a:chExt cx="8564125" cy="430263"/>
          </a:xfrm>
          <a:effectLst/>
        </p:grpSpPr>
        <p:sp>
          <p:nvSpPr>
            <p:cNvPr id="30" name="Rechteck 26"/>
            <p:cNvSpPr/>
            <p:nvPr/>
          </p:nvSpPr>
          <p:spPr bwMode="auto">
            <a:xfrm>
              <a:off x="284599" y="1120948"/>
              <a:ext cx="580992" cy="43026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Rechteck 27"/>
            <p:cNvSpPr/>
            <p:nvPr/>
          </p:nvSpPr>
          <p:spPr bwMode="auto">
            <a:xfrm>
              <a:off x="865591" y="1120948"/>
              <a:ext cx="7983133" cy="43026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rgbClr val="4D4D4D"/>
                  </a:solidFill>
                </a:rPr>
                <a:t>Extract tweets that are related to the TU9 universities in Germany</a:t>
              </a:r>
              <a:endParaRPr lang="de-DE" sz="2000" dirty="0">
                <a:solidFill>
                  <a:srgbClr val="4D4D4D"/>
                </a:solidFill>
              </a:endParaRPr>
            </a:p>
          </p:txBody>
        </p:sp>
      </p:grpSp>
      <p:pic>
        <p:nvPicPr>
          <p:cNvPr id="47" name="Picture 2" descr="https://pbs.twimg.com/profile_images/615680132565504000/EIpgSD2K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1" t="22646" r="18129" b="22019"/>
          <a:stretch/>
        </p:blipFill>
        <p:spPr bwMode="auto">
          <a:xfrm>
            <a:off x="8058732" y="951350"/>
            <a:ext cx="1041548" cy="91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Chart 16"/>
          <p:cNvGraphicFramePr/>
          <p:nvPr>
            <p:extLst/>
          </p:nvPr>
        </p:nvGraphicFramePr>
        <p:xfrm>
          <a:off x="4857157" y="1922703"/>
          <a:ext cx="2851714" cy="3784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8" name="Rechteck 38"/>
          <p:cNvSpPr/>
          <p:nvPr/>
        </p:nvSpPr>
        <p:spPr>
          <a:xfrm>
            <a:off x="862872" y="5053047"/>
            <a:ext cx="3714850" cy="318768"/>
          </a:xfrm>
          <a:prstGeom prst="rect">
            <a:avLst/>
          </a:prstGeom>
          <a:solidFill>
            <a:srgbClr val="34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smtClean="0"/>
              <a:t>Classifier Performance</a:t>
            </a:r>
            <a:endParaRPr lang="de-DE" sz="1400" dirty="0"/>
          </a:p>
        </p:txBody>
      </p:sp>
      <p:sp>
        <p:nvSpPr>
          <p:cNvPr id="49" name="Rechteck 39"/>
          <p:cNvSpPr/>
          <p:nvPr/>
        </p:nvSpPr>
        <p:spPr>
          <a:xfrm>
            <a:off x="1095656" y="5391386"/>
            <a:ext cx="3480621" cy="316045"/>
          </a:xfrm>
          <a:prstGeom prst="rect">
            <a:avLst/>
          </a:prstGeom>
          <a:solidFill>
            <a:srgbClr val="4E8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/>
              <a:t>Based on 1-gram and 2-grams features</a:t>
            </a:r>
          </a:p>
        </p:txBody>
      </p:sp>
      <p:sp>
        <p:nvSpPr>
          <p:cNvPr id="50" name="Rechteck 40"/>
          <p:cNvSpPr/>
          <p:nvPr/>
        </p:nvSpPr>
        <p:spPr>
          <a:xfrm>
            <a:off x="1095653" y="5735558"/>
            <a:ext cx="3480621" cy="316045"/>
          </a:xfrm>
          <a:prstGeom prst="rect">
            <a:avLst/>
          </a:prstGeom>
          <a:solidFill>
            <a:srgbClr val="4E8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/>
              <a:t>73,3% of the tweets are </a:t>
            </a:r>
            <a:r>
              <a:rPr lang="de-DE" sz="1400" dirty="0" err="1"/>
              <a:t>guessed</a:t>
            </a:r>
            <a:r>
              <a:rPr lang="de-DE" sz="1400" dirty="0"/>
              <a:t> </a:t>
            </a:r>
            <a:r>
              <a:rPr lang="de-DE" sz="1400" dirty="0" err="1" smtClean="0"/>
              <a:t>correctly</a:t>
            </a:r>
            <a:endParaRPr lang="de-DE" sz="1400" dirty="0"/>
          </a:p>
        </p:txBody>
      </p:sp>
      <p:grpSp>
        <p:nvGrpSpPr>
          <p:cNvPr id="52" name="Gruppieren 29"/>
          <p:cNvGrpSpPr/>
          <p:nvPr/>
        </p:nvGrpSpPr>
        <p:grpSpPr>
          <a:xfrm>
            <a:off x="865591" y="1388572"/>
            <a:ext cx="6935440" cy="397958"/>
            <a:chOff x="984935" y="2639095"/>
            <a:chExt cx="6421062" cy="214914"/>
          </a:xfrm>
        </p:grpSpPr>
        <p:sp>
          <p:nvSpPr>
            <p:cNvPr id="53" name="Rechteck 30"/>
            <p:cNvSpPr/>
            <p:nvPr/>
          </p:nvSpPr>
          <p:spPr bwMode="auto">
            <a:xfrm>
              <a:off x="984935" y="2639095"/>
              <a:ext cx="412102" cy="214914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smtClean="0">
                  <a:solidFill>
                    <a:schemeClr val="bg1"/>
                  </a:solidFill>
                  <a:sym typeface="Wingdings"/>
                </a:rPr>
                <a:t>!</a:t>
              </a:r>
              <a:endParaRPr lang="de-DE" b="1" dirty="0">
                <a:solidFill>
                  <a:schemeClr val="bg1"/>
                </a:solidFill>
                <a:sym typeface="Wingdings"/>
              </a:endParaRPr>
            </a:p>
          </p:txBody>
        </p:sp>
        <p:sp>
          <p:nvSpPr>
            <p:cNvPr id="54" name="Rechteck 31"/>
            <p:cNvSpPr/>
            <p:nvPr/>
          </p:nvSpPr>
          <p:spPr bwMode="auto">
            <a:xfrm>
              <a:off x="1397040" y="2639096"/>
              <a:ext cx="6008957" cy="214912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600" dirty="0" smtClean="0">
                  <a:solidFill>
                    <a:srgbClr val="575552"/>
                  </a:solidFill>
                </a:rPr>
                <a:t>Data </a:t>
              </a:r>
              <a:r>
                <a:rPr lang="de-DE" sz="1600" dirty="0" err="1">
                  <a:solidFill>
                    <a:srgbClr val="575552"/>
                  </a:solidFill>
                </a:rPr>
                <a:t>c</a:t>
              </a:r>
              <a:r>
                <a:rPr lang="de-DE" sz="1600" dirty="0" err="1" smtClean="0">
                  <a:solidFill>
                    <a:srgbClr val="575552"/>
                  </a:solidFill>
                </a:rPr>
                <a:t>ollection</a:t>
              </a:r>
              <a:r>
                <a:rPr lang="de-DE" sz="1600" dirty="0" smtClean="0">
                  <a:solidFill>
                    <a:srgbClr val="575552"/>
                  </a:solidFill>
                </a:rPr>
                <a:t> </a:t>
              </a:r>
              <a:r>
                <a:rPr lang="de-DE" sz="1600" dirty="0" err="1">
                  <a:solidFill>
                    <a:srgbClr val="575552"/>
                  </a:solidFill>
                </a:rPr>
                <a:t>and</a:t>
              </a:r>
              <a:r>
                <a:rPr lang="de-DE" sz="1600" dirty="0">
                  <a:solidFill>
                    <a:srgbClr val="575552"/>
                  </a:solidFill>
                </a:rPr>
                <a:t> </a:t>
              </a:r>
              <a:r>
                <a:rPr lang="de-DE" sz="1600" dirty="0" err="1" smtClean="0">
                  <a:solidFill>
                    <a:srgbClr val="575552"/>
                  </a:solidFill>
                </a:rPr>
                <a:t>analysis</a:t>
              </a:r>
              <a:endParaRPr lang="de-DE" sz="1600" dirty="0">
                <a:solidFill>
                  <a:srgbClr val="575552"/>
                </a:solidFill>
              </a:endParaRPr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233998" y="52335"/>
            <a:ext cx="8385175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1800" b="0" kern="0" dirty="0"/>
              <a:t>Social Media Analysis</a:t>
            </a:r>
            <a:r>
              <a:rPr lang="en-US" sz="1800" b="0" kern="0" dirty="0" smtClean="0"/>
              <a:t/>
            </a:r>
            <a:br>
              <a:rPr lang="en-US" sz="1800" b="0" kern="0" dirty="0" smtClean="0"/>
            </a:br>
            <a:r>
              <a:rPr lang="en-US" dirty="0"/>
              <a:t>Sentiment Analysis of Social Media for Evaluating Universities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965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2453" t="12419" r="3213" b="3048"/>
          <a:stretch/>
        </p:blipFill>
        <p:spPr>
          <a:xfrm>
            <a:off x="3599380" y="1384916"/>
            <a:ext cx="5189513" cy="1667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382" y="3115751"/>
            <a:ext cx="5447462" cy="3049017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284599" y="912589"/>
            <a:ext cx="8564125" cy="430263"/>
            <a:chOff x="284599" y="1120948"/>
            <a:chExt cx="8564125" cy="430263"/>
          </a:xfrm>
          <a:effectLst/>
        </p:grpSpPr>
        <p:sp>
          <p:nvSpPr>
            <p:cNvPr id="18" name="Rechteck 17"/>
            <p:cNvSpPr/>
            <p:nvPr/>
          </p:nvSpPr>
          <p:spPr bwMode="auto">
            <a:xfrm>
              <a:off x="284599" y="1120948"/>
              <a:ext cx="580992" cy="43026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865591" y="1120948"/>
              <a:ext cx="7983133" cy="43026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000" dirty="0" smtClean="0">
                  <a:solidFill>
                    <a:srgbClr val="4D4D4D"/>
                  </a:solidFill>
                </a:rPr>
                <a:t>Sentiment Analysis Results</a:t>
              </a:r>
              <a:endParaRPr lang="de-DE" sz="2000" dirty="0">
                <a:solidFill>
                  <a:srgbClr val="4D4D4D"/>
                </a:solidFill>
              </a:endParaRPr>
            </a:p>
          </p:txBody>
        </p:sp>
      </p:grpSp>
      <p:sp>
        <p:nvSpPr>
          <p:cNvPr id="2" name="Rechteck 1"/>
          <p:cNvSpPr/>
          <p:nvPr/>
        </p:nvSpPr>
        <p:spPr>
          <a:xfrm>
            <a:off x="8536247" y="4345731"/>
            <a:ext cx="3561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[8]</a:t>
            </a:r>
          </a:p>
        </p:txBody>
      </p:sp>
      <p:sp>
        <p:nvSpPr>
          <p:cNvPr id="23" name="Rechteck 36"/>
          <p:cNvSpPr/>
          <p:nvPr/>
        </p:nvSpPr>
        <p:spPr>
          <a:xfrm>
            <a:off x="729712" y="1905030"/>
            <a:ext cx="2767868" cy="585077"/>
          </a:xfrm>
          <a:prstGeom prst="rect">
            <a:avLst/>
          </a:prstGeom>
          <a:solidFill>
            <a:srgbClr val="A9CC70"/>
          </a:solidFill>
          <a:ln w="31750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rgbClr val="4D4D4D"/>
                </a:solidFill>
              </a:rPr>
              <a:t>Act as a supportive indicator for university ranking.</a:t>
            </a:r>
            <a:endParaRPr lang="de-DE" sz="1600" dirty="0">
              <a:solidFill>
                <a:srgbClr val="4D4D4D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284597" y="3248816"/>
            <a:ext cx="3212982" cy="2470827"/>
            <a:chOff x="284599" y="3113545"/>
            <a:chExt cx="3212982" cy="2470827"/>
          </a:xfrm>
        </p:grpSpPr>
        <p:grpSp>
          <p:nvGrpSpPr>
            <p:cNvPr id="4" name="Gruppieren 3"/>
            <p:cNvGrpSpPr/>
            <p:nvPr/>
          </p:nvGrpSpPr>
          <p:grpSpPr>
            <a:xfrm>
              <a:off x="284599" y="3113545"/>
              <a:ext cx="3212982" cy="2470827"/>
              <a:chOff x="284599" y="3113545"/>
              <a:chExt cx="3212982" cy="2470827"/>
            </a:xfrm>
          </p:grpSpPr>
          <p:sp>
            <p:nvSpPr>
              <p:cNvPr id="37" name="Rechteck 36"/>
              <p:cNvSpPr/>
              <p:nvPr/>
            </p:nvSpPr>
            <p:spPr>
              <a:xfrm>
                <a:off x="729713" y="3511504"/>
                <a:ext cx="2767868" cy="2072868"/>
              </a:xfrm>
              <a:prstGeom prst="rect">
                <a:avLst/>
              </a:prstGeom>
              <a:solidFill>
                <a:srgbClr val="A9CC70"/>
              </a:solidFill>
              <a:ln w="31750" cmpd="sng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600" dirty="0">
                    <a:solidFill>
                      <a:srgbClr val="4D4D4D"/>
                    </a:solidFill>
                  </a:rPr>
                  <a:t>An insight over activities and events which attract the attention of Twitter users</a:t>
                </a:r>
              </a:p>
              <a:p>
                <a:endParaRPr lang="en-US" sz="1600" dirty="0" smtClean="0">
                  <a:solidFill>
                    <a:srgbClr val="4D4D4D"/>
                  </a:solidFill>
                </a:endParaRPr>
              </a:p>
              <a:p>
                <a:endParaRPr lang="en-US" sz="1600" dirty="0">
                  <a:solidFill>
                    <a:srgbClr val="4D4D4D"/>
                  </a:solidFill>
                </a:endParaRPr>
              </a:p>
              <a:p>
                <a:r>
                  <a:rPr lang="en-US" sz="1600" dirty="0" smtClean="0">
                    <a:solidFill>
                      <a:srgbClr val="4D4D4D"/>
                    </a:solidFill>
                  </a:rPr>
                  <a:t>Measure </a:t>
                </a:r>
                <a:r>
                  <a:rPr lang="en-US" sz="1600" dirty="0">
                    <a:solidFill>
                      <a:srgbClr val="4D4D4D"/>
                    </a:solidFill>
                  </a:rPr>
                  <a:t>students reactions </a:t>
                </a:r>
                <a:r>
                  <a:rPr lang="en-US" sz="1600" dirty="0" smtClean="0">
                    <a:solidFill>
                      <a:srgbClr val="4D4D4D"/>
                    </a:solidFill>
                  </a:rPr>
                  <a:t>to provide </a:t>
                </a:r>
                <a:r>
                  <a:rPr lang="en-US" sz="1600" dirty="0">
                    <a:solidFill>
                      <a:srgbClr val="4D4D4D"/>
                    </a:solidFill>
                  </a:rPr>
                  <a:t>feedback to university’s </a:t>
                </a:r>
                <a:r>
                  <a:rPr lang="en-US" sz="1600" dirty="0" smtClean="0">
                    <a:solidFill>
                      <a:srgbClr val="4D4D4D"/>
                    </a:solidFill>
                  </a:rPr>
                  <a:t>administration</a:t>
                </a:r>
                <a:endParaRPr lang="de-DE" sz="1600" dirty="0">
                  <a:solidFill>
                    <a:srgbClr val="4D4D4D"/>
                  </a:solidFill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284599" y="3113545"/>
                <a:ext cx="3212980" cy="397958"/>
                <a:chOff x="284599" y="3113545"/>
                <a:chExt cx="3212980" cy="397958"/>
              </a:xfrm>
            </p:grpSpPr>
            <p:sp>
              <p:nvSpPr>
                <p:cNvPr id="31" name="Rechteck 30"/>
                <p:cNvSpPr/>
                <p:nvPr/>
              </p:nvSpPr>
              <p:spPr bwMode="auto">
                <a:xfrm>
                  <a:off x="284599" y="3113545"/>
                  <a:ext cx="445115" cy="397958"/>
                </a:xfrm>
                <a:prstGeom prst="rect">
                  <a:avLst/>
                </a:prstGeom>
                <a:solidFill>
                  <a:srgbClr val="345976"/>
                </a:solidFill>
                <a:ln w="31750" cmpd="sng">
                  <a:noFill/>
                </a:ln>
                <a:effectLst/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b="1" dirty="0" smtClean="0">
                      <a:solidFill>
                        <a:schemeClr val="bg1"/>
                      </a:solidFill>
                      <a:sym typeface="Wingdings"/>
                    </a:rPr>
                    <a:t>!</a:t>
                  </a:r>
                  <a:endParaRPr lang="de-DE" b="1" dirty="0">
                    <a:solidFill>
                      <a:schemeClr val="bg1"/>
                    </a:solidFill>
                    <a:sym typeface="Wingdings"/>
                  </a:endParaRPr>
                </a:p>
              </p:txBody>
            </p:sp>
            <p:sp>
              <p:nvSpPr>
                <p:cNvPr id="32" name="Rechteck 31"/>
                <p:cNvSpPr/>
                <p:nvPr/>
              </p:nvSpPr>
              <p:spPr bwMode="auto">
                <a:xfrm>
                  <a:off x="729716" y="3113547"/>
                  <a:ext cx="2767863" cy="397954"/>
                </a:xfrm>
                <a:prstGeom prst="rect">
                  <a:avLst/>
                </a:prstGeom>
                <a:solidFill>
                  <a:srgbClr val="CAD8DC"/>
                </a:solidFill>
                <a:ln w="31750" cmpd="sng">
                  <a:noFill/>
                </a:ln>
                <a:effectLst/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de-DE" sz="1600" dirty="0" smtClean="0">
                      <a:solidFill>
                        <a:srgbClr val="575552"/>
                      </a:solidFill>
                    </a:rPr>
                    <a:t>Daily Scale Analysis</a:t>
                  </a:r>
                  <a:endParaRPr lang="de-DE" sz="1600" dirty="0">
                    <a:solidFill>
                      <a:srgbClr val="575552"/>
                    </a:solidFill>
                  </a:endParaRPr>
                </a:p>
              </p:txBody>
            </p:sp>
          </p:grpSp>
        </p:grpSp>
        <p:pic>
          <p:nvPicPr>
            <p:cNvPr id="2050" name="Picture 2" descr="http://www.incas.rwth-aachen.de/newsite/templates/design2014/custom/images/partners/rwth_white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166" y="3191045"/>
              <a:ext cx="897073" cy="242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284599" y="1508008"/>
            <a:ext cx="3212980" cy="397958"/>
            <a:chOff x="284599" y="1508008"/>
            <a:chExt cx="3212980" cy="397958"/>
          </a:xfrm>
        </p:grpSpPr>
        <p:sp>
          <p:nvSpPr>
            <p:cNvPr id="38" name="Rechteck 30"/>
            <p:cNvSpPr/>
            <p:nvPr/>
          </p:nvSpPr>
          <p:spPr bwMode="auto">
            <a:xfrm>
              <a:off x="284599" y="1508008"/>
              <a:ext cx="445115" cy="397958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smtClean="0">
                  <a:solidFill>
                    <a:schemeClr val="bg1"/>
                  </a:solidFill>
                  <a:sym typeface="Wingdings"/>
                </a:rPr>
                <a:t>!</a:t>
              </a:r>
              <a:endParaRPr lang="de-DE" b="1" dirty="0">
                <a:solidFill>
                  <a:schemeClr val="bg1"/>
                </a:solidFill>
                <a:sym typeface="Wingdings"/>
              </a:endParaRPr>
            </a:p>
          </p:txBody>
        </p:sp>
        <p:sp>
          <p:nvSpPr>
            <p:cNvPr id="39" name="Rechteck 31"/>
            <p:cNvSpPr/>
            <p:nvPr/>
          </p:nvSpPr>
          <p:spPr bwMode="auto">
            <a:xfrm>
              <a:off x="729716" y="1508010"/>
              <a:ext cx="2767863" cy="397954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600" dirty="0" smtClean="0">
                  <a:solidFill>
                    <a:srgbClr val="575552"/>
                  </a:solidFill>
                </a:rPr>
                <a:t>University Comparison</a:t>
              </a:r>
              <a:endParaRPr lang="de-DE" sz="1600" dirty="0">
                <a:solidFill>
                  <a:srgbClr val="575552"/>
                </a:solidFill>
              </a:endParaRPr>
            </a:p>
          </p:txBody>
        </p:sp>
      </p:grp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33998" y="52335"/>
            <a:ext cx="8385175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1800" b="0" kern="0" dirty="0"/>
              <a:t>Social Media Analysis</a:t>
            </a:r>
            <a:r>
              <a:rPr lang="en-US" sz="1800" b="0" kern="0" dirty="0" smtClean="0"/>
              <a:t/>
            </a:r>
            <a:br>
              <a:rPr lang="en-US" sz="1800" b="0" kern="0" dirty="0" smtClean="0"/>
            </a:br>
            <a:r>
              <a:rPr lang="en-US" dirty="0" smtClean="0"/>
              <a:t>Social </a:t>
            </a:r>
            <a:r>
              <a:rPr lang="en-US" dirty="0"/>
              <a:t>Media for Evaluating </a:t>
            </a:r>
            <a:r>
              <a:rPr lang="en-US" dirty="0" smtClean="0"/>
              <a:t>Universities: Results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59607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8" y="52335"/>
            <a:ext cx="8385175" cy="620713"/>
          </a:xfrm>
        </p:spPr>
        <p:txBody>
          <a:bodyPr lIns="18000"/>
          <a:lstStyle/>
          <a:p>
            <a:pPr>
              <a:lnSpc>
                <a:spcPts val="2300"/>
              </a:lnSpc>
            </a:pPr>
            <a:r>
              <a:rPr lang="en-US" sz="1800" b="0" dirty="0" smtClean="0"/>
              <a:t>Predictive Analytics in High Pressure Die Casting</a:t>
            </a:r>
            <a:br>
              <a:rPr lang="en-US" sz="1800" b="0" dirty="0" smtClean="0"/>
            </a:br>
            <a:r>
              <a:rPr lang="en-US" dirty="0" smtClean="0"/>
              <a:t>Pattern recognition of historical data sets</a:t>
            </a:r>
            <a:endParaRPr lang="en-US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284599" y="912589"/>
            <a:ext cx="8564125" cy="430263"/>
            <a:chOff x="284599" y="1120948"/>
            <a:chExt cx="8564125" cy="430263"/>
          </a:xfrm>
          <a:effectLst/>
        </p:grpSpPr>
        <p:sp>
          <p:nvSpPr>
            <p:cNvPr id="17" name="Rechteck 16"/>
            <p:cNvSpPr/>
            <p:nvPr/>
          </p:nvSpPr>
          <p:spPr bwMode="auto">
            <a:xfrm>
              <a:off x="284599" y="1120948"/>
              <a:ext cx="580992" cy="43026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Rechteck 22"/>
            <p:cNvSpPr/>
            <p:nvPr/>
          </p:nvSpPr>
          <p:spPr bwMode="auto">
            <a:xfrm>
              <a:off x="865591" y="1120948"/>
              <a:ext cx="7983133" cy="43026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>
                  <a:solidFill>
                    <a:srgbClr val="4D4D4D"/>
                  </a:solidFill>
                </a:rPr>
                <a:t>Is it possible to use historical data for predictive analytics?</a:t>
              </a:r>
              <a:endParaRPr lang="en-US" sz="2000" dirty="0">
                <a:solidFill>
                  <a:srgbClr val="4D4D4D"/>
                </a:solidFill>
              </a:endParaRPr>
            </a:p>
          </p:txBody>
        </p:sp>
      </p:grpSp>
      <p:grpSp>
        <p:nvGrpSpPr>
          <p:cNvPr id="25" name="Gruppieren 29"/>
          <p:cNvGrpSpPr/>
          <p:nvPr/>
        </p:nvGrpSpPr>
        <p:grpSpPr>
          <a:xfrm>
            <a:off x="804301" y="1372132"/>
            <a:ext cx="8044421" cy="583455"/>
            <a:chOff x="984935" y="2639094"/>
            <a:chExt cx="7447794" cy="315090"/>
          </a:xfrm>
        </p:grpSpPr>
        <p:sp>
          <p:nvSpPr>
            <p:cNvPr id="30" name="Rechteck 30"/>
            <p:cNvSpPr/>
            <p:nvPr/>
          </p:nvSpPr>
          <p:spPr bwMode="auto">
            <a:xfrm>
              <a:off x="984935" y="2639094"/>
              <a:ext cx="412102" cy="315090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sym typeface="Wingdings"/>
                </a:rPr>
                <a:t>!</a:t>
              </a:r>
              <a:endParaRPr lang="en-US" b="1" dirty="0">
                <a:solidFill>
                  <a:schemeClr val="bg1"/>
                </a:solidFill>
                <a:sym typeface="Wingdings"/>
              </a:endParaRPr>
            </a:p>
          </p:txBody>
        </p:sp>
        <p:sp>
          <p:nvSpPr>
            <p:cNvPr id="31" name="Rechteck 31"/>
            <p:cNvSpPr/>
            <p:nvPr/>
          </p:nvSpPr>
          <p:spPr bwMode="auto">
            <a:xfrm>
              <a:off x="1397039" y="2639097"/>
              <a:ext cx="7035690" cy="315087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575552"/>
                  </a:solidFill>
                </a:rPr>
                <a:t>Data cleansing and preparation of existing data sets of the high pressure die casting process in order to train predictive models.</a:t>
              </a:r>
              <a:endParaRPr lang="en-US" sz="1600" dirty="0">
                <a:solidFill>
                  <a:srgbClr val="575552"/>
                </a:solidFill>
              </a:endParaRPr>
            </a:p>
          </p:txBody>
        </p:sp>
      </p:grpSp>
      <p:grpSp>
        <p:nvGrpSpPr>
          <p:cNvPr id="32" name="Gruppieren 29"/>
          <p:cNvGrpSpPr/>
          <p:nvPr/>
        </p:nvGrpSpPr>
        <p:grpSpPr>
          <a:xfrm>
            <a:off x="804301" y="1979057"/>
            <a:ext cx="8044421" cy="583455"/>
            <a:chOff x="984935" y="2639094"/>
            <a:chExt cx="7447794" cy="315090"/>
          </a:xfrm>
        </p:grpSpPr>
        <p:sp>
          <p:nvSpPr>
            <p:cNvPr id="33" name="Rechteck 30"/>
            <p:cNvSpPr/>
            <p:nvPr/>
          </p:nvSpPr>
          <p:spPr bwMode="auto">
            <a:xfrm>
              <a:off x="984935" y="2639094"/>
              <a:ext cx="412102" cy="315090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sym typeface="Wingdings"/>
                </a:rPr>
                <a:t>!</a:t>
              </a:r>
              <a:endParaRPr lang="en-US" b="1" dirty="0">
                <a:solidFill>
                  <a:schemeClr val="bg1"/>
                </a:solidFill>
                <a:sym typeface="Wingdings"/>
              </a:endParaRPr>
            </a:p>
          </p:txBody>
        </p:sp>
        <p:sp>
          <p:nvSpPr>
            <p:cNvPr id="34" name="Rechteck 31"/>
            <p:cNvSpPr/>
            <p:nvPr/>
          </p:nvSpPr>
          <p:spPr bwMode="auto">
            <a:xfrm>
              <a:off x="1397039" y="2639097"/>
              <a:ext cx="7035690" cy="315087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575552"/>
                  </a:solidFill>
                </a:rPr>
                <a:t>Usage of trained models inline during the casting process for the prediction of quality.</a:t>
              </a:r>
              <a:endParaRPr lang="en-US" sz="1600" dirty="0">
                <a:solidFill>
                  <a:srgbClr val="575552"/>
                </a:solidFill>
              </a:endParaRP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84599" y="3057399"/>
            <a:ext cx="8564125" cy="430263"/>
            <a:chOff x="284599" y="1120948"/>
            <a:chExt cx="8564125" cy="430263"/>
          </a:xfrm>
          <a:effectLst/>
        </p:grpSpPr>
        <p:sp>
          <p:nvSpPr>
            <p:cNvPr id="36" name="Rechteck 35"/>
            <p:cNvSpPr/>
            <p:nvPr/>
          </p:nvSpPr>
          <p:spPr bwMode="auto">
            <a:xfrm>
              <a:off x="284599" y="1120948"/>
              <a:ext cx="580992" cy="43026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Rechteck 36"/>
            <p:cNvSpPr/>
            <p:nvPr/>
          </p:nvSpPr>
          <p:spPr bwMode="auto">
            <a:xfrm>
              <a:off x="865591" y="1120948"/>
              <a:ext cx="7983133" cy="43026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>
                  <a:solidFill>
                    <a:srgbClr val="4D4D4D"/>
                  </a:solidFill>
                </a:rPr>
                <a:t>Workflow of prediction model training</a:t>
              </a:r>
              <a:endParaRPr lang="en-US" sz="2000" dirty="0">
                <a:solidFill>
                  <a:srgbClr val="4D4D4D"/>
                </a:solidFill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2614258" y="3487662"/>
            <a:ext cx="1116475" cy="1833419"/>
            <a:chOff x="2614260" y="3684076"/>
            <a:chExt cx="1116475" cy="1833419"/>
          </a:xfrm>
        </p:grpSpPr>
        <p:pic>
          <p:nvPicPr>
            <p:cNvPr id="19" name="Picture 9" descr="\\AUDINETEPro.ne.audi.vwg\projectN\PG_Technologieentwicklung\80_Externe\4000_Giessen\Rix_Michael_(März 2012)\Work Rix\Poster\Schusskurve.jp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/>
            <a:srcRect l="9944" t="11857" r="7934" b="8186"/>
            <a:stretch>
              <a:fillRect/>
            </a:stretch>
          </p:blipFill>
          <p:spPr bwMode="auto">
            <a:xfrm>
              <a:off x="2614260" y="4740386"/>
              <a:ext cx="1116475" cy="7771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alpha val="17000"/>
                </a:schemeClr>
              </a:solidFill>
            </a:ln>
          </p:spPr>
        </p:pic>
        <p:pic>
          <p:nvPicPr>
            <p:cNvPr id="21" name="Picture 7" descr="\\AUDINETEPro.ne.audi.vwg\projectN\PG_Technologieentwicklung\80_Externe\4000_Giessen\Rix_Michael_(März 2012)\Work Rix\Poster\spektral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32606" y="3684076"/>
              <a:ext cx="1098129" cy="886845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</p:pic>
      </p:grpSp>
      <p:pic>
        <p:nvPicPr>
          <p:cNvPr id="22" name="Picture 5" descr="\\audinetepro.ne.audi.vwg\projectN\PG_Technologieentwicklung\80_Externe\8000_Doktoranden\Steuerungstechnik_(Rix)\10 Öffentlich\130922_Marktplatz_Innovation_Muemue\Reduzierte_Zelle_mit_roten Formhälften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10" t="10990" r="9066" b="4012"/>
          <a:stretch>
            <a:fillRect/>
          </a:stretch>
        </p:blipFill>
        <p:spPr bwMode="auto">
          <a:xfrm>
            <a:off x="152400" y="3939104"/>
            <a:ext cx="1977281" cy="1323363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49080"/>
            <a:ext cx="2247900" cy="91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89040"/>
            <a:ext cx="1614807" cy="159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ingekerbter Richtungspfeil 2"/>
          <p:cNvSpPr/>
          <p:nvPr/>
        </p:nvSpPr>
        <p:spPr bwMode="auto">
          <a:xfrm>
            <a:off x="2129681" y="4012984"/>
            <a:ext cx="359519" cy="1175603"/>
          </a:xfrm>
          <a:prstGeom prst="chevron">
            <a:avLst/>
          </a:prstGeom>
          <a:solidFill>
            <a:srgbClr val="A9CC70"/>
          </a:solidFill>
          <a:ln w="38100" cap="flat" cmpd="sng" algn="ctr">
            <a:solidFill>
              <a:srgbClr val="5E7C2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solidFill>
                  <a:srgbClr val="889178"/>
                </a:solidFill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7" name="Eingekerbter Richtungspfeil 26"/>
          <p:cNvSpPr/>
          <p:nvPr/>
        </p:nvSpPr>
        <p:spPr bwMode="auto">
          <a:xfrm>
            <a:off x="4009281" y="4012984"/>
            <a:ext cx="359519" cy="1175603"/>
          </a:xfrm>
          <a:prstGeom prst="chevron">
            <a:avLst/>
          </a:prstGeom>
          <a:solidFill>
            <a:srgbClr val="A9CC70"/>
          </a:solidFill>
          <a:ln w="38100" cap="flat" cmpd="sng" algn="ctr">
            <a:solidFill>
              <a:srgbClr val="5E7C2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solidFill>
                  <a:srgbClr val="889178"/>
                </a:solidFill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8" name="Eingekerbter Richtungspfeil 27"/>
          <p:cNvSpPr/>
          <p:nvPr/>
        </p:nvSpPr>
        <p:spPr bwMode="auto">
          <a:xfrm>
            <a:off x="6213938" y="4012984"/>
            <a:ext cx="359519" cy="1175603"/>
          </a:xfrm>
          <a:prstGeom prst="chevron">
            <a:avLst/>
          </a:prstGeom>
          <a:solidFill>
            <a:srgbClr val="A9CC70"/>
          </a:solidFill>
          <a:ln w="38100" cap="flat" cmpd="sng" algn="ctr">
            <a:solidFill>
              <a:srgbClr val="5E7C2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solidFill>
                  <a:srgbClr val="889178"/>
                </a:solidFill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120449" y="5394211"/>
            <a:ext cx="1472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575552"/>
                </a:solidFill>
              </a:rPr>
              <a:t>HPDC process</a:t>
            </a:r>
            <a:endParaRPr lang="en-US" dirty="0">
              <a:solidFill>
                <a:srgbClr val="575552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1913781" y="5394211"/>
            <a:ext cx="2727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575552"/>
                </a:solidFill>
              </a:rPr>
              <a:t>Historical data sets</a:t>
            </a:r>
          </a:p>
          <a:p>
            <a:r>
              <a:rPr lang="en-US" dirty="0" smtClean="0">
                <a:solidFill>
                  <a:srgbClr val="575552"/>
                </a:solidFill>
              </a:rPr>
              <a:t>Process &amp; Quality data</a:t>
            </a:r>
            <a:endParaRPr lang="en-US" dirty="0">
              <a:solidFill>
                <a:srgbClr val="575552"/>
              </a:solidFill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4189040" y="5394211"/>
            <a:ext cx="2727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575552"/>
                </a:solidFill>
              </a:rPr>
              <a:t>Prediction model</a:t>
            </a:r>
          </a:p>
          <a:p>
            <a:r>
              <a:rPr lang="en-US" dirty="0" smtClean="0">
                <a:solidFill>
                  <a:srgbClr val="575552"/>
                </a:solidFill>
              </a:rPr>
              <a:t>Training &amp; Deployment</a:t>
            </a:r>
            <a:endParaRPr lang="en-US" dirty="0">
              <a:solidFill>
                <a:srgbClr val="575552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6660232" y="5410627"/>
            <a:ext cx="2727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575552"/>
                </a:solidFill>
              </a:rPr>
              <a:t>Visualization</a:t>
            </a:r>
          </a:p>
          <a:p>
            <a:r>
              <a:rPr lang="en-US" dirty="0" smtClean="0">
                <a:solidFill>
                  <a:srgbClr val="575552"/>
                </a:solidFill>
              </a:rPr>
              <a:t>Inline &amp; Web based</a:t>
            </a:r>
            <a:endParaRPr lang="en-US" dirty="0">
              <a:solidFill>
                <a:srgbClr val="5755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21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8" y="52335"/>
            <a:ext cx="8385175" cy="620713"/>
          </a:xfrm>
        </p:spPr>
        <p:txBody>
          <a:bodyPr lIns="18000"/>
          <a:lstStyle/>
          <a:p>
            <a:pPr>
              <a:lnSpc>
                <a:spcPts val="2300"/>
              </a:lnSpc>
            </a:pPr>
            <a:r>
              <a:rPr lang="en-US" sz="1800" b="0" dirty="0" smtClean="0"/>
              <a:t>Predictive Analytics in High Pressure Die Casting</a:t>
            </a:r>
            <a:br>
              <a:rPr lang="en-US" sz="1800" b="0" dirty="0" smtClean="0"/>
            </a:br>
            <a:r>
              <a:rPr lang="en-US" dirty="0" smtClean="0"/>
              <a:t>Additional sensors for casting domain specific predictions</a:t>
            </a:r>
            <a:endParaRPr lang="en-US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284599" y="912589"/>
            <a:ext cx="8564125" cy="430263"/>
            <a:chOff x="284599" y="1120948"/>
            <a:chExt cx="8564125" cy="430263"/>
          </a:xfrm>
          <a:effectLst/>
        </p:grpSpPr>
        <p:sp>
          <p:nvSpPr>
            <p:cNvPr id="17" name="Rechteck 16"/>
            <p:cNvSpPr/>
            <p:nvPr/>
          </p:nvSpPr>
          <p:spPr bwMode="auto">
            <a:xfrm>
              <a:off x="284599" y="1120948"/>
              <a:ext cx="580992" cy="43026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Rechteck 22"/>
            <p:cNvSpPr/>
            <p:nvPr/>
          </p:nvSpPr>
          <p:spPr bwMode="auto">
            <a:xfrm>
              <a:off x="865591" y="1120948"/>
              <a:ext cx="7983133" cy="43026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>
                  <a:solidFill>
                    <a:srgbClr val="4D4D4D"/>
                  </a:solidFill>
                </a:rPr>
                <a:t> Which casting environmental parameters aren’t detected yet?</a:t>
              </a:r>
              <a:endParaRPr lang="en-US" sz="2000" dirty="0">
                <a:solidFill>
                  <a:srgbClr val="4D4D4D"/>
                </a:solidFill>
              </a:endParaRPr>
            </a:p>
          </p:txBody>
        </p:sp>
      </p:grpSp>
      <p:grpSp>
        <p:nvGrpSpPr>
          <p:cNvPr id="25" name="Gruppieren 29"/>
          <p:cNvGrpSpPr/>
          <p:nvPr/>
        </p:nvGrpSpPr>
        <p:grpSpPr>
          <a:xfrm>
            <a:off x="804301" y="1372132"/>
            <a:ext cx="8044421" cy="583455"/>
            <a:chOff x="984935" y="2639094"/>
            <a:chExt cx="7447794" cy="315090"/>
          </a:xfrm>
        </p:grpSpPr>
        <p:sp>
          <p:nvSpPr>
            <p:cNvPr id="30" name="Rechteck 30"/>
            <p:cNvSpPr/>
            <p:nvPr/>
          </p:nvSpPr>
          <p:spPr bwMode="auto">
            <a:xfrm>
              <a:off x="984935" y="2639094"/>
              <a:ext cx="412102" cy="315090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sym typeface="Wingdings"/>
                </a:rPr>
                <a:t>!</a:t>
              </a:r>
              <a:endParaRPr lang="en-US" b="1" dirty="0">
                <a:solidFill>
                  <a:schemeClr val="bg1"/>
                </a:solidFill>
                <a:sym typeface="Wingdings"/>
              </a:endParaRPr>
            </a:p>
          </p:txBody>
        </p:sp>
        <p:sp>
          <p:nvSpPr>
            <p:cNvPr id="31" name="Rechteck 31"/>
            <p:cNvSpPr/>
            <p:nvPr/>
          </p:nvSpPr>
          <p:spPr bwMode="auto">
            <a:xfrm>
              <a:off x="1397039" y="2639097"/>
              <a:ext cx="7035690" cy="315087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575552"/>
                  </a:solidFill>
                </a:rPr>
                <a:t>Detection of acoustic patterns during the casting process with worker feedback to store the worker knowledge of estimated good or bad parts. </a:t>
              </a:r>
              <a:endParaRPr lang="en-US" sz="1600" dirty="0">
                <a:solidFill>
                  <a:srgbClr val="575552"/>
                </a:solidFill>
              </a:endParaRPr>
            </a:p>
          </p:txBody>
        </p:sp>
      </p:grpSp>
      <p:grpSp>
        <p:nvGrpSpPr>
          <p:cNvPr id="32" name="Gruppieren 29"/>
          <p:cNvGrpSpPr/>
          <p:nvPr/>
        </p:nvGrpSpPr>
        <p:grpSpPr>
          <a:xfrm>
            <a:off x="804301" y="1979057"/>
            <a:ext cx="8044421" cy="583455"/>
            <a:chOff x="984935" y="2639094"/>
            <a:chExt cx="7447794" cy="315090"/>
          </a:xfrm>
        </p:grpSpPr>
        <p:sp>
          <p:nvSpPr>
            <p:cNvPr id="33" name="Rechteck 30"/>
            <p:cNvSpPr/>
            <p:nvPr/>
          </p:nvSpPr>
          <p:spPr bwMode="auto">
            <a:xfrm>
              <a:off x="984935" y="2639094"/>
              <a:ext cx="412102" cy="315090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sym typeface="Wingdings"/>
                </a:rPr>
                <a:t>!</a:t>
              </a:r>
              <a:endParaRPr lang="en-US" b="1" dirty="0">
                <a:solidFill>
                  <a:schemeClr val="bg1"/>
                </a:solidFill>
                <a:sym typeface="Wingdings"/>
              </a:endParaRPr>
            </a:p>
          </p:txBody>
        </p:sp>
        <p:sp>
          <p:nvSpPr>
            <p:cNvPr id="34" name="Rechteck 31"/>
            <p:cNvSpPr/>
            <p:nvPr/>
          </p:nvSpPr>
          <p:spPr bwMode="auto">
            <a:xfrm>
              <a:off x="1397039" y="2639097"/>
              <a:ext cx="7035690" cy="315087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575552"/>
                  </a:solidFill>
                </a:rPr>
                <a:t>Detection of correlations of part quality and changing weather conditions in the high pressure die </a:t>
              </a:r>
              <a:r>
                <a:rPr lang="en-US" sz="1600" smtClean="0">
                  <a:solidFill>
                    <a:srgbClr val="575552"/>
                  </a:solidFill>
                </a:rPr>
                <a:t>casting foundry.</a:t>
              </a:r>
              <a:endParaRPr lang="en-US" sz="1600" dirty="0">
                <a:solidFill>
                  <a:srgbClr val="575552"/>
                </a:solidFill>
              </a:endParaRP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84599" y="3057399"/>
            <a:ext cx="8564125" cy="430263"/>
            <a:chOff x="284599" y="1120948"/>
            <a:chExt cx="8564125" cy="430263"/>
          </a:xfrm>
          <a:effectLst/>
        </p:grpSpPr>
        <p:sp>
          <p:nvSpPr>
            <p:cNvPr id="36" name="Rechteck 35"/>
            <p:cNvSpPr/>
            <p:nvPr/>
          </p:nvSpPr>
          <p:spPr bwMode="auto">
            <a:xfrm>
              <a:off x="284599" y="1120948"/>
              <a:ext cx="580992" cy="43026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Rechteck 36"/>
            <p:cNvSpPr/>
            <p:nvPr/>
          </p:nvSpPr>
          <p:spPr bwMode="auto">
            <a:xfrm>
              <a:off x="865591" y="1120948"/>
              <a:ext cx="7983133" cy="43026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>
                  <a:solidFill>
                    <a:srgbClr val="4D4D4D"/>
                  </a:solidFill>
                </a:rPr>
                <a:t>Extending the prediction model by acoustic and weather sensors</a:t>
              </a:r>
              <a:endParaRPr lang="en-US" sz="2000" dirty="0">
                <a:solidFill>
                  <a:srgbClr val="4D4D4D"/>
                </a:solidFill>
              </a:endParaRPr>
            </a:p>
          </p:txBody>
        </p:sp>
      </p:grpSp>
      <p:sp>
        <p:nvSpPr>
          <p:cNvPr id="38" name="Rechteck 37"/>
          <p:cNvSpPr/>
          <p:nvPr/>
        </p:nvSpPr>
        <p:spPr>
          <a:xfrm>
            <a:off x="865591" y="5249298"/>
            <a:ext cx="370409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575552"/>
                </a:solidFill>
              </a:rPr>
              <a:t>Acoustic measurements</a:t>
            </a:r>
          </a:p>
          <a:p>
            <a:r>
              <a:rPr lang="en-US" dirty="0" smtClean="0">
                <a:solidFill>
                  <a:srgbClr val="575552"/>
                </a:solidFill>
              </a:rPr>
              <a:t>FFT &amp; Feature Extraction</a:t>
            </a:r>
            <a:endParaRPr lang="en-US" dirty="0">
              <a:solidFill>
                <a:srgbClr val="575552"/>
              </a:solidFill>
            </a:endParaRPr>
          </a:p>
        </p:txBody>
      </p:sp>
      <p:pic>
        <p:nvPicPr>
          <p:cNvPr id="19" name="Picture 2" descr="C:\Users\mr140113\Desktop\Paper Summary\spectrogram_post-cu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10" y="3506659"/>
            <a:ext cx="1547404" cy="175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r140113\Desktop\Paper Summary\knn_exam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686" y="3785078"/>
            <a:ext cx="1691413" cy="14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20" descr="http://www.hno-vahle.de/wp-content/uploads/Fotolia_Ohr-und-Schall_psdesign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8" y="3700955"/>
            <a:ext cx="1746375" cy="1396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US-NationalWeatherService-Logo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371" y="3739102"/>
            <a:ext cx="1317966" cy="131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ingekerbter Richtungspfeil 23"/>
          <p:cNvSpPr/>
          <p:nvPr/>
        </p:nvSpPr>
        <p:spPr bwMode="auto">
          <a:xfrm>
            <a:off x="2169591" y="3811492"/>
            <a:ext cx="359519" cy="1175603"/>
          </a:xfrm>
          <a:prstGeom prst="chevron">
            <a:avLst/>
          </a:prstGeom>
          <a:solidFill>
            <a:srgbClr val="A9CC70"/>
          </a:solidFill>
          <a:ln w="38100" cap="flat" cmpd="sng" algn="ctr">
            <a:solidFill>
              <a:srgbClr val="5E7C2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solidFill>
                  <a:srgbClr val="889178"/>
                </a:solidFill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6" name="Eingekerbter Richtungspfeil 25"/>
          <p:cNvSpPr/>
          <p:nvPr/>
        </p:nvSpPr>
        <p:spPr bwMode="auto">
          <a:xfrm>
            <a:off x="4150791" y="3831468"/>
            <a:ext cx="359519" cy="1175603"/>
          </a:xfrm>
          <a:prstGeom prst="chevron">
            <a:avLst/>
          </a:prstGeom>
          <a:solidFill>
            <a:srgbClr val="A9CC70"/>
          </a:solidFill>
          <a:ln w="38100" cap="flat" cmpd="sng" algn="ctr">
            <a:solidFill>
              <a:srgbClr val="5E7C2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solidFill>
                  <a:srgbClr val="889178"/>
                </a:solidFill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7" name="Eingekerbter Richtungspfeil 26"/>
          <p:cNvSpPr/>
          <p:nvPr/>
        </p:nvSpPr>
        <p:spPr bwMode="auto">
          <a:xfrm rot="10800000">
            <a:off x="6373291" y="3839074"/>
            <a:ext cx="359519" cy="1175603"/>
          </a:xfrm>
          <a:prstGeom prst="chevron">
            <a:avLst/>
          </a:prstGeom>
          <a:solidFill>
            <a:srgbClr val="A9CC70"/>
          </a:solidFill>
          <a:ln w="38100" cap="flat" cmpd="sng" algn="ctr">
            <a:solidFill>
              <a:srgbClr val="5E7C2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solidFill>
                  <a:srgbClr val="889178"/>
                </a:solidFill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6373290" y="5266249"/>
            <a:ext cx="370409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575552"/>
                </a:solidFill>
              </a:rPr>
              <a:t>Weather data</a:t>
            </a:r>
          </a:p>
          <a:p>
            <a:r>
              <a:rPr lang="en-US" dirty="0" smtClean="0">
                <a:solidFill>
                  <a:srgbClr val="575552"/>
                </a:solidFill>
              </a:rPr>
              <a:t>Correlation of Process data</a:t>
            </a:r>
            <a:endParaRPr lang="en-US" dirty="0">
              <a:solidFill>
                <a:srgbClr val="575552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4204901" y="5205474"/>
            <a:ext cx="370409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575552"/>
                </a:solidFill>
              </a:rPr>
              <a:t>Extended model</a:t>
            </a:r>
          </a:p>
          <a:p>
            <a:r>
              <a:rPr lang="en-US" dirty="0" smtClean="0">
                <a:solidFill>
                  <a:srgbClr val="575552"/>
                </a:solidFill>
              </a:rPr>
              <a:t>k-nearest or random</a:t>
            </a:r>
          </a:p>
          <a:p>
            <a:r>
              <a:rPr lang="en-US" dirty="0" smtClean="0">
                <a:solidFill>
                  <a:srgbClr val="575552"/>
                </a:solidFill>
              </a:rPr>
              <a:t>forest tree</a:t>
            </a:r>
            <a:endParaRPr lang="en-US" dirty="0">
              <a:solidFill>
                <a:srgbClr val="5755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6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8" y="52335"/>
            <a:ext cx="8385175" cy="620713"/>
          </a:xfrm>
        </p:spPr>
        <p:txBody>
          <a:bodyPr lIns="18000"/>
          <a:lstStyle/>
          <a:p>
            <a:pPr>
              <a:lnSpc>
                <a:spcPts val="2300"/>
              </a:lnSpc>
            </a:pPr>
            <a:r>
              <a:rPr lang="en-US" sz="1800" b="0" dirty="0" smtClean="0"/>
              <a:t>Comparison </a:t>
            </a:r>
            <a:r>
              <a:rPr lang="en-US" sz="1800" b="0" dirty="0"/>
              <a:t>of huge list </a:t>
            </a:r>
            <a:r>
              <a:rPr lang="en-US" sz="1800" b="0" dirty="0" smtClean="0"/>
              <a:t>structures</a:t>
            </a:r>
            <a:r>
              <a:rPr lang="en-US" sz="1800" b="0" dirty="0"/>
              <a:t/>
            </a:r>
            <a:br>
              <a:rPr lang="en-US" sz="1800" b="0" dirty="0"/>
            </a:br>
            <a:r>
              <a:rPr lang="en-US" dirty="0" smtClean="0"/>
              <a:t>Initial situation and requirements</a:t>
            </a:r>
            <a:endParaRPr lang="en-US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284599" y="912589"/>
            <a:ext cx="6087601" cy="683103"/>
            <a:chOff x="284599" y="1120948"/>
            <a:chExt cx="6087601" cy="683103"/>
          </a:xfrm>
          <a:effectLst/>
        </p:grpSpPr>
        <p:sp>
          <p:nvSpPr>
            <p:cNvPr id="27" name="Rechteck 26"/>
            <p:cNvSpPr/>
            <p:nvPr/>
          </p:nvSpPr>
          <p:spPr bwMode="auto">
            <a:xfrm>
              <a:off x="284599" y="1120948"/>
              <a:ext cx="580992" cy="68310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FFFF"/>
                  </a:solidFill>
                  <a:sym typeface="Wingdings"/>
                </a:rPr>
                <a:t>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28" name="Rechteck 27"/>
            <p:cNvSpPr/>
            <p:nvPr/>
          </p:nvSpPr>
          <p:spPr bwMode="auto">
            <a:xfrm>
              <a:off x="865592" y="1120948"/>
              <a:ext cx="5506608" cy="68310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>
                  <a:solidFill>
                    <a:srgbClr val="4D4D4D"/>
                  </a:solidFill>
                </a:rPr>
                <a:t>In Industry, real and digital prototypes are often developed in parallel, but independently </a:t>
              </a:r>
              <a:endParaRPr lang="en-US" sz="2000" dirty="0">
                <a:solidFill>
                  <a:srgbClr val="4D4D4D"/>
                </a:solidFill>
              </a:endParaRPr>
            </a:p>
          </p:txBody>
        </p:sp>
      </p:grpSp>
      <p:grpSp>
        <p:nvGrpSpPr>
          <p:cNvPr id="13" name="Gruppieren 29"/>
          <p:cNvGrpSpPr/>
          <p:nvPr/>
        </p:nvGrpSpPr>
        <p:grpSpPr>
          <a:xfrm>
            <a:off x="864528" y="1667700"/>
            <a:ext cx="5411634" cy="397958"/>
            <a:chOff x="984935" y="2639095"/>
            <a:chExt cx="5010271" cy="214914"/>
          </a:xfrm>
        </p:grpSpPr>
        <p:sp>
          <p:nvSpPr>
            <p:cNvPr id="14" name="Rechteck 30"/>
            <p:cNvSpPr/>
            <p:nvPr/>
          </p:nvSpPr>
          <p:spPr bwMode="auto">
            <a:xfrm>
              <a:off x="984935" y="2639095"/>
              <a:ext cx="412102" cy="214914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sym typeface="Wingdings"/>
                </a:rPr>
                <a:t>!</a:t>
              </a:r>
              <a:endParaRPr lang="en-US" b="1" dirty="0">
                <a:solidFill>
                  <a:srgbClr val="FFFFFF"/>
                </a:solidFill>
                <a:sym typeface="Wingdings"/>
              </a:endParaRPr>
            </a:p>
          </p:txBody>
        </p:sp>
        <p:sp>
          <p:nvSpPr>
            <p:cNvPr id="15" name="Rechteck 31"/>
            <p:cNvSpPr/>
            <p:nvPr/>
          </p:nvSpPr>
          <p:spPr bwMode="auto">
            <a:xfrm>
              <a:off x="1397040" y="2639096"/>
              <a:ext cx="4598166" cy="214912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575552"/>
                  </a:solidFill>
                </a:rPr>
                <a:t>Challenge: Matching of different prototypes</a:t>
              </a:r>
              <a:endParaRPr lang="en-US" sz="1600" dirty="0">
                <a:solidFill>
                  <a:srgbClr val="575552"/>
                </a:solidFill>
              </a:endParaRPr>
            </a:p>
          </p:txBody>
        </p:sp>
      </p:grpSp>
      <p:grpSp>
        <p:nvGrpSpPr>
          <p:cNvPr id="19" name="Gruppieren 29"/>
          <p:cNvGrpSpPr/>
          <p:nvPr/>
        </p:nvGrpSpPr>
        <p:grpSpPr>
          <a:xfrm>
            <a:off x="864528" y="2151328"/>
            <a:ext cx="5411634" cy="397958"/>
            <a:chOff x="984935" y="2639095"/>
            <a:chExt cx="5010271" cy="214914"/>
          </a:xfrm>
        </p:grpSpPr>
        <p:sp>
          <p:nvSpPr>
            <p:cNvPr id="21" name="Rechteck 30"/>
            <p:cNvSpPr/>
            <p:nvPr/>
          </p:nvSpPr>
          <p:spPr bwMode="auto">
            <a:xfrm>
              <a:off x="984935" y="2639095"/>
              <a:ext cx="412102" cy="214914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sym typeface="Wingdings"/>
                </a:rPr>
                <a:t>!</a:t>
              </a:r>
              <a:endParaRPr lang="en-US" b="1" dirty="0">
                <a:solidFill>
                  <a:srgbClr val="FFFFFF"/>
                </a:solidFill>
                <a:sym typeface="Wingdings"/>
              </a:endParaRPr>
            </a:p>
          </p:txBody>
        </p:sp>
        <p:sp>
          <p:nvSpPr>
            <p:cNvPr id="22" name="Rechteck 31"/>
            <p:cNvSpPr/>
            <p:nvPr/>
          </p:nvSpPr>
          <p:spPr bwMode="auto">
            <a:xfrm>
              <a:off x="1397040" y="2639096"/>
              <a:ext cx="4598166" cy="214912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575552"/>
                  </a:solidFill>
                </a:rPr>
                <a:t>Are the products that are tested and simulated the same?</a:t>
              </a:r>
              <a:endParaRPr lang="en-US" sz="1600" dirty="0">
                <a:solidFill>
                  <a:srgbClr val="575552"/>
                </a:solidFill>
              </a:endParaRPr>
            </a:p>
          </p:txBody>
        </p:sp>
      </p:grpSp>
      <p:pic>
        <p:nvPicPr>
          <p:cNvPr id="1026" name="Picture 2" descr="http://wallpoper.com/images/00/42/98/33/bmw-z4-roadster-sketch-wallpaper-bmw-cars_004298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764704"/>
            <a:ext cx="1895847" cy="142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tatic.classistatic.de/imagegallery/bmw/z4/bmw-z4-bmw_z4_09_roa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92" y="2589636"/>
            <a:ext cx="2013486" cy="134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6863332" y="1918573"/>
            <a:ext cx="11769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5E7C2C"/>
                </a:solidFill>
              </a:rPr>
              <a:t>?      </a:t>
            </a:r>
            <a:r>
              <a:rPr lang="en-US" sz="2400" b="1" dirty="0" smtClean="0">
                <a:solidFill>
                  <a:srgbClr val="5E7C2C"/>
                </a:solidFill>
              </a:rPr>
              <a:t>=</a:t>
            </a:r>
            <a:endParaRPr lang="en-US" sz="2400" dirty="0">
              <a:solidFill>
                <a:srgbClr val="5E7C2C"/>
              </a:solidFill>
            </a:endParaRPr>
          </a:p>
        </p:txBody>
      </p:sp>
      <p:grpSp>
        <p:nvGrpSpPr>
          <p:cNvPr id="23" name="Gruppieren 22"/>
          <p:cNvGrpSpPr/>
          <p:nvPr/>
        </p:nvGrpSpPr>
        <p:grpSpPr>
          <a:xfrm>
            <a:off x="284599" y="2630530"/>
            <a:ext cx="6087601" cy="430263"/>
            <a:chOff x="284599" y="1120948"/>
            <a:chExt cx="6087601" cy="430263"/>
          </a:xfrm>
          <a:effectLst/>
        </p:grpSpPr>
        <p:sp>
          <p:nvSpPr>
            <p:cNvPr id="24" name="Rechteck 23"/>
            <p:cNvSpPr/>
            <p:nvPr/>
          </p:nvSpPr>
          <p:spPr bwMode="auto">
            <a:xfrm>
              <a:off x="284599" y="1120948"/>
              <a:ext cx="580992" cy="43026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865591" y="1120948"/>
              <a:ext cx="5506609" cy="43026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>
                  <a:solidFill>
                    <a:srgbClr val="4D4D4D"/>
                  </a:solidFill>
                </a:rPr>
                <a:t>Matching of different lists (e.g. bill of materials)</a:t>
              </a:r>
              <a:endParaRPr lang="en-US" sz="2000" dirty="0">
                <a:solidFill>
                  <a:srgbClr val="4D4D4D"/>
                </a:solidFill>
              </a:endParaRPr>
            </a:p>
          </p:txBody>
        </p:sp>
      </p:grpSp>
      <p:grpSp>
        <p:nvGrpSpPr>
          <p:cNvPr id="29" name="Gruppieren 29"/>
          <p:cNvGrpSpPr/>
          <p:nvPr/>
        </p:nvGrpSpPr>
        <p:grpSpPr>
          <a:xfrm>
            <a:off x="870086" y="3134590"/>
            <a:ext cx="5411634" cy="582446"/>
            <a:chOff x="984935" y="2639095"/>
            <a:chExt cx="5010271" cy="314545"/>
          </a:xfrm>
        </p:grpSpPr>
        <p:sp>
          <p:nvSpPr>
            <p:cNvPr id="30" name="Rechteck 30"/>
            <p:cNvSpPr/>
            <p:nvPr/>
          </p:nvSpPr>
          <p:spPr bwMode="auto">
            <a:xfrm>
              <a:off x="984935" y="2639095"/>
              <a:ext cx="412102" cy="314545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sym typeface="Wingdings"/>
                </a:rPr>
                <a:t>!</a:t>
              </a:r>
              <a:endParaRPr lang="en-US" b="1" dirty="0">
                <a:solidFill>
                  <a:srgbClr val="FFFFFF"/>
                </a:solidFill>
                <a:sym typeface="Wingdings"/>
              </a:endParaRPr>
            </a:p>
          </p:txBody>
        </p:sp>
        <p:sp>
          <p:nvSpPr>
            <p:cNvPr id="31" name="Rechteck 31"/>
            <p:cNvSpPr/>
            <p:nvPr/>
          </p:nvSpPr>
          <p:spPr bwMode="auto">
            <a:xfrm>
              <a:off x="1397040" y="2639096"/>
              <a:ext cx="4598166" cy="314544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575552"/>
                  </a:solidFill>
                </a:rPr>
                <a:t>Challenge: Matching of heterogeneous </a:t>
              </a:r>
              <a:r>
                <a:rPr lang="en-US" sz="1600" dirty="0" smtClean="0">
                  <a:solidFill>
                    <a:srgbClr val="4D4D4D"/>
                  </a:solidFill>
                </a:rPr>
                <a:t>lists with thousands of elements </a:t>
              </a:r>
            </a:p>
          </p:txBody>
        </p:sp>
      </p:grpSp>
      <p:grpSp>
        <p:nvGrpSpPr>
          <p:cNvPr id="32" name="Gruppieren 29"/>
          <p:cNvGrpSpPr/>
          <p:nvPr/>
        </p:nvGrpSpPr>
        <p:grpSpPr>
          <a:xfrm>
            <a:off x="870086" y="3795422"/>
            <a:ext cx="5411634" cy="397958"/>
            <a:chOff x="984935" y="2639095"/>
            <a:chExt cx="5010271" cy="214914"/>
          </a:xfrm>
        </p:grpSpPr>
        <p:sp>
          <p:nvSpPr>
            <p:cNvPr id="33" name="Rechteck 30"/>
            <p:cNvSpPr/>
            <p:nvPr/>
          </p:nvSpPr>
          <p:spPr bwMode="auto">
            <a:xfrm>
              <a:off x="984935" y="2639095"/>
              <a:ext cx="412102" cy="214914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sym typeface="Wingdings"/>
                </a:rPr>
                <a:t>!</a:t>
              </a:r>
              <a:endParaRPr lang="en-US" b="1" dirty="0">
                <a:solidFill>
                  <a:srgbClr val="FFFFFF"/>
                </a:solidFill>
                <a:sym typeface="Wingdings"/>
              </a:endParaRPr>
            </a:p>
          </p:txBody>
        </p:sp>
        <p:sp>
          <p:nvSpPr>
            <p:cNvPr id="34" name="Rechteck 31"/>
            <p:cNvSpPr/>
            <p:nvPr/>
          </p:nvSpPr>
          <p:spPr bwMode="auto">
            <a:xfrm>
              <a:off x="1397040" y="2639096"/>
              <a:ext cx="4598166" cy="214912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575552"/>
                  </a:solidFill>
                </a:rPr>
                <a:t>Are two lists respectively two elements equal or similar?</a:t>
              </a:r>
              <a:endParaRPr lang="en-US" sz="1600" dirty="0">
                <a:solidFill>
                  <a:srgbClr val="575552"/>
                </a:solidFill>
              </a:endParaRP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88464" y="4277478"/>
            <a:ext cx="6083737" cy="430263"/>
            <a:chOff x="284599" y="1120948"/>
            <a:chExt cx="6083737" cy="430263"/>
          </a:xfrm>
          <a:effectLst/>
        </p:grpSpPr>
        <p:sp>
          <p:nvSpPr>
            <p:cNvPr id="40" name="Rechteck 39"/>
            <p:cNvSpPr/>
            <p:nvPr/>
          </p:nvSpPr>
          <p:spPr bwMode="auto">
            <a:xfrm>
              <a:off x="284599" y="1120948"/>
              <a:ext cx="580992" cy="43026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Rechteck 40"/>
            <p:cNvSpPr/>
            <p:nvPr/>
          </p:nvSpPr>
          <p:spPr bwMode="auto">
            <a:xfrm>
              <a:off x="865592" y="1120948"/>
              <a:ext cx="5502744" cy="43026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>
                  <a:solidFill>
                    <a:srgbClr val="4D4D4D"/>
                  </a:solidFill>
                </a:rPr>
                <a:t>Objective: Automated matching of lists</a:t>
              </a:r>
              <a:endParaRPr lang="en-US" sz="2000" dirty="0">
                <a:solidFill>
                  <a:srgbClr val="4D4D4D"/>
                </a:solidFill>
              </a:endParaRPr>
            </a:p>
          </p:txBody>
        </p:sp>
      </p:grpSp>
      <p:grpSp>
        <p:nvGrpSpPr>
          <p:cNvPr id="42" name="Gruppieren 29"/>
          <p:cNvGrpSpPr/>
          <p:nvPr/>
        </p:nvGrpSpPr>
        <p:grpSpPr>
          <a:xfrm>
            <a:off x="873951" y="4781538"/>
            <a:ext cx="5411634" cy="582446"/>
            <a:chOff x="984935" y="2639095"/>
            <a:chExt cx="5010271" cy="314545"/>
          </a:xfrm>
        </p:grpSpPr>
        <p:sp>
          <p:nvSpPr>
            <p:cNvPr id="43" name="Rechteck 30"/>
            <p:cNvSpPr/>
            <p:nvPr/>
          </p:nvSpPr>
          <p:spPr bwMode="auto">
            <a:xfrm>
              <a:off x="984935" y="2639095"/>
              <a:ext cx="412102" cy="314545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sym typeface="Wingdings"/>
                </a:rPr>
                <a:t>!</a:t>
              </a:r>
              <a:endParaRPr lang="en-US" b="1" dirty="0">
                <a:solidFill>
                  <a:srgbClr val="FFFFFF"/>
                </a:solidFill>
                <a:sym typeface="Wingdings"/>
              </a:endParaRPr>
            </a:p>
          </p:txBody>
        </p:sp>
        <p:sp>
          <p:nvSpPr>
            <p:cNvPr id="44" name="Rechteck 31"/>
            <p:cNvSpPr/>
            <p:nvPr/>
          </p:nvSpPr>
          <p:spPr bwMode="auto">
            <a:xfrm>
              <a:off x="1397040" y="2639096"/>
              <a:ext cx="4598166" cy="314544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575552"/>
                  </a:solidFill>
                </a:rPr>
                <a:t>Implementation of an intelligent matching algorithm for different scenarios</a:t>
              </a:r>
              <a:endParaRPr lang="en-US" sz="1600" dirty="0" smtClean="0">
                <a:solidFill>
                  <a:srgbClr val="4D4D4D"/>
                </a:solidFill>
              </a:endParaRPr>
            </a:p>
          </p:txBody>
        </p:sp>
      </p:grpSp>
      <p:grpSp>
        <p:nvGrpSpPr>
          <p:cNvPr id="45" name="Gruppieren 29"/>
          <p:cNvGrpSpPr/>
          <p:nvPr/>
        </p:nvGrpSpPr>
        <p:grpSpPr>
          <a:xfrm>
            <a:off x="873951" y="5442370"/>
            <a:ext cx="5411634" cy="397958"/>
            <a:chOff x="984935" y="2639095"/>
            <a:chExt cx="5010271" cy="214914"/>
          </a:xfrm>
        </p:grpSpPr>
        <p:sp>
          <p:nvSpPr>
            <p:cNvPr id="46" name="Rechteck 30"/>
            <p:cNvSpPr/>
            <p:nvPr/>
          </p:nvSpPr>
          <p:spPr bwMode="auto">
            <a:xfrm>
              <a:off x="984935" y="2639095"/>
              <a:ext cx="412102" cy="214914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sym typeface="Wingdings"/>
                </a:rPr>
                <a:t>!</a:t>
              </a:r>
              <a:endParaRPr lang="en-US" b="1" dirty="0">
                <a:solidFill>
                  <a:srgbClr val="FFFFFF"/>
                </a:solidFill>
                <a:sym typeface="Wingdings"/>
              </a:endParaRPr>
            </a:p>
          </p:txBody>
        </p:sp>
        <p:sp>
          <p:nvSpPr>
            <p:cNvPr id="47" name="Rechteck 31"/>
            <p:cNvSpPr/>
            <p:nvPr/>
          </p:nvSpPr>
          <p:spPr bwMode="auto">
            <a:xfrm>
              <a:off x="1397040" y="2639096"/>
              <a:ext cx="4598166" cy="214912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rgbClr val="575552"/>
                  </a:solidFill>
                </a:rPr>
                <a:t>Traceable presentation </a:t>
              </a:r>
              <a:r>
                <a:rPr lang="en-US" sz="1600" dirty="0" smtClean="0">
                  <a:solidFill>
                    <a:srgbClr val="575552"/>
                  </a:solidFill>
                </a:rPr>
                <a:t>of the matching results</a:t>
              </a:r>
              <a:endParaRPr lang="en-US" sz="1600" dirty="0">
                <a:solidFill>
                  <a:srgbClr val="575552"/>
                </a:solidFill>
              </a:endParaRPr>
            </a:p>
          </p:txBody>
        </p:sp>
      </p:grpSp>
      <p:pic>
        <p:nvPicPr>
          <p:cNvPr id="48" name="Grafik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t="4200"/>
          <a:stretch/>
        </p:blipFill>
        <p:spPr>
          <a:xfrm>
            <a:off x="6588224" y="4162424"/>
            <a:ext cx="2291559" cy="194648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7523634" y="4195688"/>
            <a:ext cx="432048" cy="7544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8" y="52335"/>
            <a:ext cx="8385175" cy="620713"/>
          </a:xfrm>
        </p:spPr>
        <p:txBody>
          <a:bodyPr lIns="18000"/>
          <a:lstStyle/>
          <a:p>
            <a:pPr>
              <a:lnSpc>
                <a:spcPts val="2300"/>
              </a:lnSpc>
            </a:pPr>
            <a:r>
              <a:rPr lang="en-US" sz="1800" b="0" dirty="0"/>
              <a:t>Comparison of huge list structures</a:t>
            </a:r>
            <a:r>
              <a:rPr lang="en-US" sz="1800" b="0" dirty="0" smtClean="0"/>
              <a:t/>
            </a:r>
            <a:br>
              <a:rPr lang="en-US" sz="1800" b="0" dirty="0" smtClean="0"/>
            </a:br>
            <a:r>
              <a:rPr lang="en-US" dirty="0"/>
              <a:t>M</a:t>
            </a:r>
            <a:r>
              <a:rPr lang="en-US" dirty="0" smtClean="0"/>
              <a:t>atching algorithm and procedures</a:t>
            </a:r>
            <a:endParaRPr lang="en-US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284599" y="811852"/>
            <a:ext cx="5151497" cy="428179"/>
            <a:chOff x="284599" y="1120948"/>
            <a:chExt cx="5151497" cy="428179"/>
          </a:xfrm>
          <a:effectLst/>
        </p:grpSpPr>
        <p:sp>
          <p:nvSpPr>
            <p:cNvPr id="27" name="Rechteck 26"/>
            <p:cNvSpPr/>
            <p:nvPr/>
          </p:nvSpPr>
          <p:spPr bwMode="auto">
            <a:xfrm>
              <a:off x="284599" y="1120948"/>
              <a:ext cx="580992" cy="428179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FFFF"/>
                  </a:solidFill>
                  <a:sym typeface="Wingdings"/>
                </a:rPr>
                <a:t>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28" name="Rechteck 27"/>
            <p:cNvSpPr/>
            <p:nvPr/>
          </p:nvSpPr>
          <p:spPr bwMode="auto">
            <a:xfrm>
              <a:off x="865592" y="1120948"/>
              <a:ext cx="4570504" cy="428179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>
                  <a:solidFill>
                    <a:srgbClr val="4D4D4D"/>
                  </a:solidFill>
                </a:rPr>
                <a:t>Modular and adaptive matching algorithm</a:t>
              </a:r>
              <a:endParaRPr lang="en-US" sz="2000" dirty="0">
                <a:solidFill>
                  <a:srgbClr val="4D4D4D"/>
                </a:solidFill>
              </a:endParaRPr>
            </a:p>
          </p:txBody>
        </p:sp>
      </p:grpSp>
      <p:grpSp>
        <p:nvGrpSpPr>
          <p:cNvPr id="13" name="Gruppieren 29"/>
          <p:cNvGrpSpPr/>
          <p:nvPr/>
        </p:nvGrpSpPr>
        <p:grpSpPr>
          <a:xfrm>
            <a:off x="864528" y="1277201"/>
            <a:ext cx="4571568" cy="583203"/>
            <a:chOff x="984935" y="2639094"/>
            <a:chExt cx="4232510" cy="314954"/>
          </a:xfrm>
        </p:grpSpPr>
        <p:sp>
          <p:nvSpPr>
            <p:cNvPr id="14" name="Rechteck 30"/>
            <p:cNvSpPr/>
            <p:nvPr/>
          </p:nvSpPr>
          <p:spPr bwMode="auto">
            <a:xfrm>
              <a:off x="984935" y="2639094"/>
              <a:ext cx="412102" cy="314953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sym typeface="Wingdings"/>
                </a:rPr>
                <a:t>!</a:t>
              </a:r>
              <a:endParaRPr lang="en-US" b="1" dirty="0">
                <a:solidFill>
                  <a:srgbClr val="FFFFFF"/>
                </a:solidFill>
                <a:sym typeface="Wingdings"/>
              </a:endParaRPr>
            </a:p>
          </p:txBody>
        </p:sp>
        <p:sp>
          <p:nvSpPr>
            <p:cNvPr id="15" name="Rechteck 31"/>
            <p:cNvSpPr/>
            <p:nvPr/>
          </p:nvSpPr>
          <p:spPr bwMode="auto">
            <a:xfrm>
              <a:off x="1397040" y="2639096"/>
              <a:ext cx="3820405" cy="314952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575552"/>
                  </a:solidFill>
                </a:rPr>
                <a:t>Intelligent configuration and selection of several procedures in 4 phases</a:t>
              </a:r>
              <a:endParaRPr lang="en-US" sz="1600" dirty="0">
                <a:solidFill>
                  <a:srgbClr val="575552"/>
                </a:solidFill>
              </a:endParaRPr>
            </a:p>
          </p:txBody>
        </p:sp>
      </p:grpSp>
      <p:grpSp>
        <p:nvGrpSpPr>
          <p:cNvPr id="19" name="Gruppieren 29"/>
          <p:cNvGrpSpPr/>
          <p:nvPr/>
        </p:nvGrpSpPr>
        <p:grpSpPr>
          <a:xfrm>
            <a:off x="864528" y="1897574"/>
            <a:ext cx="4571568" cy="583202"/>
            <a:chOff x="984935" y="2639095"/>
            <a:chExt cx="4232510" cy="314954"/>
          </a:xfrm>
        </p:grpSpPr>
        <p:sp>
          <p:nvSpPr>
            <p:cNvPr id="21" name="Rechteck 30"/>
            <p:cNvSpPr/>
            <p:nvPr/>
          </p:nvSpPr>
          <p:spPr bwMode="auto">
            <a:xfrm>
              <a:off x="984935" y="2639095"/>
              <a:ext cx="412102" cy="314954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sym typeface="Wingdings"/>
                </a:rPr>
                <a:t>!</a:t>
              </a:r>
              <a:endParaRPr lang="en-US" b="1" dirty="0">
                <a:solidFill>
                  <a:srgbClr val="FFFFFF"/>
                </a:solidFill>
                <a:sym typeface="Wingdings"/>
              </a:endParaRPr>
            </a:p>
          </p:txBody>
        </p:sp>
        <p:sp>
          <p:nvSpPr>
            <p:cNvPr id="22" name="Rechteck 31"/>
            <p:cNvSpPr/>
            <p:nvPr/>
          </p:nvSpPr>
          <p:spPr bwMode="auto">
            <a:xfrm>
              <a:off x="1397040" y="2639096"/>
              <a:ext cx="3820405" cy="314953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575552"/>
                  </a:solidFill>
                </a:rPr>
                <a:t>Identification of matching scenarios based on list meta data </a:t>
              </a:r>
              <a:endParaRPr lang="en-US" sz="1600" dirty="0">
                <a:solidFill>
                  <a:srgbClr val="575552"/>
                </a:solidFill>
              </a:endParaRP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284599" y="2517946"/>
            <a:ext cx="5151497" cy="430263"/>
            <a:chOff x="284599" y="1120948"/>
            <a:chExt cx="5151497" cy="430263"/>
          </a:xfrm>
          <a:effectLst/>
        </p:grpSpPr>
        <p:sp>
          <p:nvSpPr>
            <p:cNvPr id="24" name="Rechteck 23"/>
            <p:cNvSpPr/>
            <p:nvPr/>
          </p:nvSpPr>
          <p:spPr bwMode="auto">
            <a:xfrm>
              <a:off x="284599" y="1120948"/>
              <a:ext cx="580992" cy="43026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865591" y="1120948"/>
              <a:ext cx="4570505" cy="43026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>
                  <a:solidFill>
                    <a:srgbClr val="4D4D4D"/>
                  </a:solidFill>
                </a:rPr>
                <a:t>Equality and similarity calculation</a:t>
              </a:r>
              <a:endParaRPr lang="en-US" sz="2000" dirty="0">
                <a:solidFill>
                  <a:srgbClr val="4D4D4D"/>
                </a:solidFill>
              </a:endParaRPr>
            </a:p>
          </p:txBody>
        </p:sp>
      </p:grpSp>
      <p:grpSp>
        <p:nvGrpSpPr>
          <p:cNvPr id="29" name="Gruppieren 29"/>
          <p:cNvGrpSpPr/>
          <p:nvPr/>
        </p:nvGrpSpPr>
        <p:grpSpPr>
          <a:xfrm>
            <a:off x="870086" y="2985379"/>
            <a:ext cx="4566010" cy="582446"/>
            <a:chOff x="984935" y="2639095"/>
            <a:chExt cx="4227364" cy="314545"/>
          </a:xfrm>
        </p:grpSpPr>
        <p:sp>
          <p:nvSpPr>
            <p:cNvPr id="30" name="Rechteck 30"/>
            <p:cNvSpPr/>
            <p:nvPr/>
          </p:nvSpPr>
          <p:spPr bwMode="auto">
            <a:xfrm>
              <a:off x="984935" y="2639095"/>
              <a:ext cx="412102" cy="314545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sym typeface="Wingdings"/>
                </a:rPr>
                <a:t>!</a:t>
              </a:r>
              <a:endParaRPr lang="en-US" b="1" dirty="0">
                <a:solidFill>
                  <a:srgbClr val="FFFFFF"/>
                </a:solidFill>
                <a:sym typeface="Wingdings"/>
              </a:endParaRPr>
            </a:p>
          </p:txBody>
        </p:sp>
        <p:sp>
          <p:nvSpPr>
            <p:cNvPr id="31" name="Rechteck 31"/>
            <p:cNvSpPr/>
            <p:nvPr/>
          </p:nvSpPr>
          <p:spPr bwMode="auto">
            <a:xfrm>
              <a:off x="1397040" y="2639096"/>
              <a:ext cx="3815259" cy="314544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rgbClr val="575552"/>
                  </a:solidFill>
                </a:rPr>
                <a:t>Similarity measure by means of numerous matching procedures (Sift, </a:t>
              </a:r>
              <a:r>
                <a:rPr lang="en-US" sz="1600" dirty="0" smtClean="0">
                  <a:solidFill>
                    <a:srgbClr val="575552"/>
                  </a:solidFill>
                </a:rPr>
                <a:t>Levenshtein, …)</a:t>
              </a:r>
              <a:endParaRPr lang="en-US" sz="1600" dirty="0" smtClean="0">
                <a:solidFill>
                  <a:srgbClr val="4D4D4D"/>
                </a:solidFill>
              </a:endParaRPr>
            </a:p>
          </p:txBody>
        </p:sp>
      </p:grpSp>
      <p:grpSp>
        <p:nvGrpSpPr>
          <p:cNvPr id="32" name="Gruppieren 29"/>
          <p:cNvGrpSpPr/>
          <p:nvPr/>
        </p:nvGrpSpPr>
        <p:grpSpPr>
          <a:xfrm>
            <a:off x="870086" y="3604995"/>
            <a:ext cx="4566010" cy="397958"/>
            <a:chOff x="984935" y="2639095"/>
            <a:chExt cx="4227364" cy="214914"/>
          </a:xfrm>
        </p:grpSpPr>
        <p:sp>
          <p:nvSpPr>
            <p:cNvPr id="33" name="Rechteck 30"/>
            <p:cNvSpPr/>
            <p:nvPr/>
          </p:nvSpPr>
          <p:spPr bwMode="auto">
            <a:xfrm>
              <a:off x="984935" y="2639095"/>
              <a:ext cx="412102" cy="214914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sym typeface="Wingdings"/>
                </a:rPr>
                <a:t>!</a:t>
              </a:r>
              <a:endParaRPr lang="en-US" b="1" dirty="0">
                <a:solidFill>
                  <a:srgbClr val="FFFFFF"/>
                </a:solidFill>
                <a:sym typeface="Wingdings"/>
              </a:endParaRPr>
            </a:p>
          </p:txBody>
        </p:sp>
        <p:sp>
          <p:nvSpPr>
            <p:cNvPr id="34" name="Rechteck 31"/>
            <p:cNvSpPr/>
            <p:nvPr/>
          </p:nvSpPr>
          <p:spPr bwMode="auto">
            <a:xfrm>
              <a:off x="1397040" y="2639096"/>
              <a:ext cx="3815259" cy="214912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575552"/>
                  </a:solidFill>
                </a:rPr>
                <a:t>List of candidates enables high traceability </a:t>
              </a:r>
              <a:endParaRPr lang="en-US" sz="1600" dirty="0">
                <a:solidFill>
                  <a:srgbClr val="575552"/>
                </a:solidFill>
              </a:endParaRP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88464" y="4040123"/>
            <a:ext cx="5147632" cy="430263"/>
            <a:chOff x="284599" y="1120948"/>
            <a:chExt cx="5147632" cy="430263"/>
          </a:xfrm>
          <a:effectLst/>
        </p:grpSpPr>
        <p:sp>
          <p:nvSpPr>
            <p:cNvPr id="40" name="Rechteck 39"/>
            <p:cNvSpPr/>
            <p:nvPr/>
          </p:nvSpPr>
          <p:spPr bwMode="auto">
            <a:xfrm>
              <a:off x="284599" y="1120948"/>
              <a:ext cx="580992" cy="43026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Rechteck 40"/>
            <p:cNvSpPr/>
            <p:nvPr/>
          </p:nvSpPr>
          <p:spPr bwMode="auto">
            <a:xfrm>
              <a:off x="865592" y="1120948"/>
              <a:ext cx="4566639" cy="43026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>
                  <a:solidFill>
                    <a:srgbClr val="4D4D4D"/>
                  </a:solidFill>
                </a:rPr>
                <a:t>Different strategies </a:t>
              </a:r>
              <a:r>
                <a:rPr lang="en-US" sz="2000" dirty="0">
                  <a:solidFill>
                    <a:srgbClr val="4D4D4D"/>
                  </a:solidFill>
                </a:rPr>
                <a:t>for element matching </a:t>
              </a:r>
            </a:p>
          </p:txBody>
        </p:sp>
      </p:grpSp>
      <p:grpSp>
        <p:nvGrpSpPr>
          <p:cNvPr id="42" name="Gruppieren 29"/>
          <p:cNvGrpSpPr/>
          <p:nvPr/>
        </p:nvGrpSpPr>
        <p:grpSpPr>
          <a:xfrm>
            <a:off x="873951" y="4507556"/>
            <a:ext cx="4562145" cy="582446"/>
            <a:chOff x="984935" y="2639095"/>
            <a:chExt cx="4223786" cy="314545"/>
          </a:xfrm>
        </p:grpSpPr>
        <p:sp>
          <p:nvSpPr>
            <p:cNvPr id="43" name="Rechteck 30"/>
            <p:cNvSpPr/>
            <p:nvPr/>
          </p:nvSpPr>
          <p:spPr bwMode="auto">
            <a:xfrm>
              <a:off x="984935" y="2639095"/>
              <a:ext cx="412102" cy="314545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sym typeface="Wingdings"/>
                </a:rPr>
                <a:t>!</a:t>
              </a:r>
              <a:endParaRPr lang="en-US" b="1" dirty="0">
                <a:solidFill>
                  <a:srgbClr val="FFFFFF"/>
                </a:solidFill>
                <a:sym typeface="Wingdings"/>
              </a:endParaRPr>
            </a:p>
          </p:txBody>
        </p:sp>
        <p:sp>
          <p:nvSpPr>
            <p:cNvPr id="44" name="Rechteck 31"/>
            <p:cNvSpPr/>
            <p:nvPr/>
          </p:nvSpPr>
          <p:spPr bwMode="auto">
            <a:xfrm>
              <a:off x="1397040" y="2639096"/>
              <a:ext cx="3811681" cy="314544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575552"/>
                  </a:solidFill>
                </a:rPr>
                <a:t>Greedy algorithms vs. optimization of total list similarity</a:t>
              </a:r>
              <a:endParaRPr lang="en-US" sz="1600" dirty="0" smtClean="0">
                <a:solidFill>
                  <a:srgbClr val="4D4D4D"/>
                </a:solidFill>
              </a:endParaRPr>
            </a:p>
          </p:txBody>
        </p:sp>
      </p:grpSp>
      <p:grpSp>
        <p:nvGrpSpPr>
          <p:cNvPr id="45" name="Gruppieren 29"/>
          <p:cNvGrpSpPr/>
          <p:nvPr/>
        </p:nvGrpSpPr>
        <p:grpSpPr>
          <a:xfrm>
            <a:off x="873951" y="5127172"/>
            <a:ext cx="4562145" cy="397958"/>
            <a:chOff x="984935" y="2639095"/>
            <a:chExt cx="4223786" cy="214914"/>
          </a:xfrm>
        </p:grpSpPr>
        <p:sp>
          <p:nvSpPr>
            <p:cNvPr id="46" name="Rechteck 30"/>
            <p:cNvSpPr/>
            <p:nvPr/>
          </p:nvSpPr>
          <p:spPr bwMode="auto">
            <a:xfrm>
              <a:off x="984935" y="2639095"/>
              <a:ext cx="412102" cy="214914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sym typeface="Wingdings"/>
                </a:rPr>
                <a:t>!</a:t>
              </a:r>
              <a:endParaRPr lang="en-US" b="1" dirty="0">
                <a:solidFill>
                  <a:srgbClr val="FFFFFF"/>
                </a:solidFill>
                <a:sym typeface="Wingdings"/>
              </a:endParaRPr>
            </a:p>
          </p:txBody>
        </p:sp>
        <p:sp>
          <p:nvSpPr>
            <p:cNvPr id="47" name="Rechteck 31"/>
            <p:cNvSpPr/>
            <p:nvPr/>
          </p:nvSpPr>
          <p:spPr bwMode="auto">
            <a:xfrm>
              <a:off x="1397040" y="2639096"/>
              <a:ext cx="3811681" cy="214912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575552"/>
                  </a:solidFill>
                </a:rPr>
                <a:t>Consideration of structural information</a:t>
              </a:r>
              <a:endParaRPr lang="en-US" sz="1600" dirty="0">
                <a:solidFill>
                  <a:srgbClr val="575552"/>
                </a:solidFill>
              </a:endParaRPr>
            </a:p>
          </p:txBody>
        </p:sp>
      </p:grp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56164"/>
              </p:ext>
            </p:extLst>
          </p:nvPr>
        </p:nvGraphicFramePr>
        <p:xfrm>
          <a:off x="4607495" y="-305346"/>
          <a:ext cx="4645025" cy="647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Visio" r:id="rId4" imgW="4438547" imgH="6391275" progId="Visio.Drawing.15">
                  <p:embed/>
                </p:oleObj>
              </mc:Choice>
              <mc:Fallback>
                <p:oleObj name="Visio" r:id="rId4" imgW="4438547" imgH="6391275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7495" y="-305346"/>
                        <a:ext cx="4645025" cy="647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" name="Gruppieren 34"/>
          <p:cNvGrpSpPr/>
          <p:nvPr/>
        </p:nvGrpSpPr>
        <p:grpSpPr>
          <a:xfrm>
            <a:off x="282689" y="5562296"/>
            <a:ext cx="5147632" cy="430263"/>
            <a:chOff x="284599" y="1120948"/>
            <a:chExt cx="5147632" cy="430263"/>
          </a:xfrm>
          <a:effectLst/>
        </p:grpSpPr>
        <p:sp>
          <p:nvSpPr>
            <p:cNvPr id="36" name="Rechteck 35"/>
            <p:cNvSpPr/>
            <p:nvPr/>
          </p:nvSpPr>
          <p:spPr bwMode="auto">
            <a:xfrm>
              <a:off x="284599" y="1120948"/>
              <a:ext cx="580992" cy="43026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Rechteck 36"/>
            <p:cNvSpPr/>
            <p:nvPr/>
          </p:nvSpPr>
          <p:spPr bwMode="auto">
            <a:xfrm>
              <a:off x="865592" y="1120948"/>
              <a:ext cx="4566639" cy="43026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r>
                <a:rPr lang="en-US" sz="2000" dirty="0" smtClean="0">
                  <a:solidFill>
                    <a:srgbClr val="4D4D4D"/>
                  </a:solidFill>
                </a:rPr>
                <a:t>Up to few seconds of matching time</a:t>
              </a:r>
              <a:endParaRPr lang="en-US" sz="2000" dirty="0">
                <a:solidFill>
                  <a:srgbClr val="4D4D4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98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8" y="52335"/>
            <a:ext cx="8385175" cy="620713"/>
          </a:xfrm>
        </p:spPr>
        <p:txBody>
          <a:bodyPr lIns="18000"/>
          <a:lstStyle/>
          <a:p>
            <a:pPr>
              <a:lnSpc>
                <a:spcPts val="2300"/>
              </a:lnSpc>
            </a:pPr>
            <a:r>
              <a:rPr lang="en-US" sz="1800" b="0" dirty="0"/>
              <a:t>Comparison of huge list structures</a:t>
            </a:r>
            <a:r>
              <a:rPr lang="en-US" sz="1800" b="0" dirty="0" smtClean="0"/>
              <a:t/>
            </a:r>
            <a:br>
              <a:rPr lang="en-US" sz="1800" b="0" dirty="0" smtClean="0"/>
            </a:br>
            <a:r>
              <a:rPr lang="en-US" dirty="0" smtClean="0"/>
              <a:t>Matching tool for control and result presentation</a:t>
            </a:r>
            <a:endParaRPr lang="en-US" dirty="0"/>
          </a:p>
        </p:txBody>
      </p:sp>
      <p:pic>
        <p:nvPicPr>
          <p:cNvPr id="35" name="Picture 2" descr="C:\repo\porsche\2015\Präsentationen\gfx\Demonstrato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94"/>
          <a:stretch/>
        </p:blipFill>
        <p:spPr bwMode="auto">
          <a:xfrm>
            <a:off x="2210221" y="1466782"/>
            <a:ext cx="4723559" cy="462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Gerade Verbindung mit Pfeil 35"/>
          <p:cNvCxnSpPr/>
          <p:nvPr/>
        </p:nvCxnSpPr>
        <p:spPr bwMode="auto">
          <a:xfrm flipH="1" flipV="1">
            <a:off x="1763689" y="2066946"/>
            <a:ext cx="1440159" cy="2819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45976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feld 36"/>
          <p:cNvSpPr txBox="1"/>
          <p:nvPr/>
        </p:nvSpPr>
        <p:spPr>
          <a:xfrm>
            <a:off x="251520" y="1466782"/>
            <a:ext cx="1781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D4D4D"/>
                </a:solidFill>
              </a:rPr>
              <a:t>Configuration of lists and matching scenarios</a:t>
            </a:r>
            <a:endParaRPr lang="en-US" dirty="0">
              <a:solidFill>
                <a:srgbClr val="4D4D4D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350289" y="5085184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D4D4D"/>
                </a:solidFill>
              </a:rPr>
              <a:t>Element matching results</a:t>
            </a:r>
            <a:endParaRPr lang="en-US" dirty="0">
              <a:solidFill>
                <a:srgbClr val="4D4D4D"/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350289" y="3429000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D4D4D"/>
                </a:solidFill>
              </a:rPr>
              <a:t>List</a:t>
            </a:r>
            <a:br>
              <a:rPr lang="en-US" dirty="0" smtClean="0">
                <a:solidFill>
                  <a:srgbClr val="4D4D4D"/>
                </a:solidFill>
              </a:rPr>
            </a:br>
            <a:r>
              <a:rPr lang="en-US" dirty="0" smtClean="0">
                <a:solidFill>
                  <a:srgbClr val="4D4D4D"/>
                </a:solidFill>
              </a:rPr>
              <a:t>matching and performance results</a:t>
            </a:r>
            <a:endParaRPr lang="en-US" dirty="0">
              <a:solidFill>
                <a:srgbClr val="4D4D4D"/>
              </a:solidFill>
            </a:endParaRPr>
          </a:p>
        </p:txBody>
      </p:sp>
      <p:cxnSp>
        <p:nvCxnSpPr>
          <p:cNvPr id="51" name="Gerade Verbindung mit Pfeil 50"/>
          <p:cNvCxnSpPr/>
          <p:nvPr/>
        </p:nvCxnSpPr>
        <p:spPr bwMode="auto">
          <a:xfrm flipH="1">
            <a:off x="1691680" y="4311098"/>
            <a:ext cx="1781715" cy="123575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45976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Gerade Verbindung mit Pfeil 51"/>
          <p:cNvCxnSpPr/>
          <p:nvPr/>
        </p:nvCxnSpPr>
        <p:spPr bwMode="auto">
          <a:xfrm flipH="1">
            <a:off x="1547664" y="2684584"/>
            <a:ext cx="2933844" cy="10324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45976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feld 52"/>
          <p:cNvSpPr txBox="1"/>
          <p:nvPr/>
        </p:nvSpPr>
        <p:spPr>
          <a:xfrm>
            <a:off x="7092280" y="3200808"/>
            <a:ext cx="17817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D4D4D"/>
                </a:solidFill>
              </a:rPr>
              <a:t>List of candidate of similar elements from list B for every element from list A</a:t>
            </a:r>
            <a:endParaRPr lang="en-US" dirty="0">
              <a:solidFill>
                <a:srgbClr val="4D4D4D"/>
              </a:solidFill>
            </a:endParaRPr>
          </a:p>
        </p:txBody>
      </p:sp>
      <p:cxnSp>
        <p:nvCxnSpPr>
          <p:cNvPr id="54" name="Gerade Verbindung mit Pfeil 53"/>
          <p:cNvCxnSpPr/>
          <p:nvPr/>
        </p:nvCxnSpPr>
        <p:spPr bwMode="auto">
          <a:xfrm>
            <a:off x="6588224" y="3939472"/>
            <a:ext cx="64807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45976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uppieren 11"/>
          <p:cNvGrpSpPr/>
          <p:nvPr/>
        </p:nvGrpSpPr>
        <p:grpSpPr>
          <a:xfrm>
            <a:off x="284599" y="910505"/>
            <a:ext cx="8589396" cy="430263"/>
            <a:chOff x="284599" y="1120948"/>
            <a:chExt cx="8589396" cy="430263"/>
          </a:xfrm>
          <a:effectLst/>
        </p:grpSpPr>
        <p:sp>
          <p:nvSpPr>
            <p:cNvPr id="13" name="Rechteck 12"/>
            <p:cNvSpPr/>
            <p:nvPr/>
          </p:nvSpPr>
          <p:spPr bwMode="auto">
            <a:xfrm>
              <a:off x="284599" y="1120948"/>
              <a:ext cx="580992" cy="43026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 bwMode="auto">
            <a:xfrm>
              <a:off x="865591" y="1120948"/>
              <a:ext cx="8008404" cy="43026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rgbClr val="4D4D4D"/>
                  </a:solidFill>
                </a:rPr>
                <a:t>Visual </a:t>
              </a:r>
              <a:r>
                <a:rPr lang="en-US" dirty="0">
                  <a:solidFill>
                    <a:srgbClr val="4D4D4D"/>
                  </a:solidFill>
                </a:rPr>
                <a:t>Analytics demonstrator: </a:t>
              </a:r>
              <a:r>
                <a:rPr lang="en-US" dirty="0" smtClean="0">
                  <a:solidFill>
                    <a:srgbClr val="4D4D4D"/>
                  </a:solidFill>
                </a:rPr>
                <a:t>“Overview </a:t>
              </a:r>
              <a:r>
                <a:rPr lang="en-US" dirty="0">
                  <a:solidFill>
                    <a:srgbClr val="4D4D4D"/>
                  </a:solidFill>
                </a:rPr>
                <a:t>first, zoom and filter, </a:t>
              </a:r>
              <a:r>
                <a:rPr lang="en-US" dirty="0" smtClean="0">
                  <a:solidFill>
                    <a:srgbClr val="4D4D4D"/>
                  </a:solidFill>
                </a:rPr>
                <a:t>details-on-demand”</a:t>
              </a:r>
              <a:endParaRPr lang="en-US" dirty="0">
                <a:solidFill>
                  <a:srgbClr val="4D4D4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551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836712"/>
            <a:ext cx="2759659" cy="5112155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241176" y="851897"/>
            <a:ext cx="1738536" cy="2217063"/>
            <a:chOff x="241176" y="851897"/>
            <a:chExt cx="1738536" cy="2217063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241176" y="851897"/>
              <a:ext cx="1738536" cy="2217063"/>
              <a:chOff x="241176" y="851897"/>
              <a:chExt cx="1738536" cy="2217063"/>
            </a:xfrm>
          </p:grpSpPr>
          <p:pic>
            <p:nvPicPr>
              <p:cNvPr id="12" name="Grafik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13" r="40550" b="35825"/>
              <a:stretch/>
            </p:blipFill>
            <p:spPr>
              <a:xfrm>
                <a:off x="241176" y="851897"/>
                <a:ext cx="1509910" cy="221706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3" name="Gerader Verbinder 12"/>
              <p:cNvCxnSpPr>
                <a:endCxn id="12" idx="3"/>
              </p:cNvCxnSpPr>
              <p:nvPr/>
            </p:nvCxnSpPr>
            <p:spPr>
              <a:xfrm flipH="1" flipV="1">
                <a:off x="1751086" y="1960429"/>
                <a:ext cx="228626" cy="6044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feld 10"/>
            <p:cNvSpPr txBox="1"/>
            <p:nvPr/>
          </p:nvSpPr>
          <p:spPr>
            <a:xfrm>
              <a:off x="254171" y="2852936"/>
              <a:ext cx="725252" cy="216024"/>
            </a:xfrm>
            <a:prstGeom prst="rect">
              <a:avLst/>
            </a:prstGeom>
          </p:spPr>
          <p:txBody>
            <a:bodyPr vert="horz" wrap="none" lIns="0" tIns="0" rIns="0" bIns="0" rtlCol="0">
              <a:norm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18E9F"/>
                </a:buClr>
                <a:buSzPct val="100000"/>
                <a:buFont typeface="Wingdings" pitchFamily="2" charset="2"/>
                <a:buNone/>
                <a:tabLst/>
              </a:pPr>
              <a:r>
                <a:rPr kumimoji="0" lang="de-DE" sz="140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itchFamily="34" charset="0"/>
                  <a:ea typeface="+mj-ea"/>
                  <a:cs typeface="+mj-cs"/>
                </a:rPr>
                <a:t>Product</a:t>
              </a:r>
              <a:endParaRPr kumimoji="0" lang="de-DE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104690" y="3428587"/>
            <a:ext cx="2451086" cy="2520280"/>
            <a:chOff x="104690" y="3428587"/>
            <a:chExt cx="2451086" cy="2520280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104690" y="3428587"/>
              <a:ext cx="2451086" cy="2520280"/>
              <a:chOff x="104690" y="3428587"/>
              <a:chExt cx="2451086" cy="2520280"/>
            </a:xfrm>
          </p:grpSpPr>
          <p:pic>
            <p:nvPicPr>
              <p:cNvPr id="17" name="Grafik 1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38" t="27556" r="31100" b="11020"/>
              <a:stretch/>
            </p:blipFill>
            <p:spPr>
              <a:xfrm>
                <a:off x="104690" y="3428587"/>
                <a:ext cx="1696342" cy="252028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8" name="Gerader Verbinder 17"/>
              <p:cNvCxnSpPr>
                <a:endCxn id="17" idx="3"/>
              </p:cNvCxnSpPr>
              <p:nvPr/>
            </p:nvCxnSpPr>
            <p:spPr>
              <a:xfrm flipH="1" flipV="1">
                <a:off x="1801032" y="4688727"/>
                <a:ext cx="754744" cy="4684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feld 15"/>
            <p:cNvSpPr txBox="1"/>
            <p:nvPr/>
          </p:nvSpPr>
          <p:spPr>
            <a:xfrm>
              <a:off x="778030" y="5674835"/>
              <a:ext cx="995510" cy="216024"/>
            </a:xfrm>
            <a:prstGeom prst="rect">
              <a:avLst/>
            </a:prstGeom>
          </p:spPr>
          <p:txBody>
            <a:bodyPr vert="horz" wrap="none" lIns="0" tIns="0" rIns="0" bIns="0" rtlCol="0">
              <a:normAutofit/>
            </a:bodyPr>
            <a:lstStyle/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18E9F"/>
                </a:buClr>
                <a:buSzPct val="100000"/>
                <a:buFont typeface="Wingdings" pitchFamily="2" charset="2"/>
                <a:buNone/>
                <a:tabLst/>
              </a:pPr>
              <a:r>
                <a:rPr kumimoji="0" lang="de-DE" sz="140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itchFamily="34" charset="0"/>
                  <a:ea typeface="+mj-ea"/>
                  <a:cs typeface="+mj-cs"/>
                </a:rPr>
                <a:t>Machine</a:t>
              </a:r>
              <a:endParaRPr kumimoji="0" lang="de-DE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endParaRPr>
            </a:p>
          </p:txBody>
        </p:sp>
      </p:grpSp>
      <p:pic>
        <p:nvPicPr>
          <p:cNvPr id="19" name="RoboCup_2014_Playoffs_vs._Bavarian_Bending_Uni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lum bright="20000" contrast="20000"/>
          </a:blip>
          <a:srcRect l="8299"/>
          <a:stretch/>
        </p:blipFill>
        <p:spPr>
          <a:xfrm>
            <a:off x="4546052" y="3159441"/>
            <a:ext cx="4308067" cy="2642616"/>
          </a:xfrm>
          <a:prstGeom prst="rect">
            <a:avLst/>
          </a:prstGeom>
        </p:spPr>
      </p:pic>
      <p:grpSp>
        <p:nvGrpSpPr>
          <p:cNvPr id="29" name="Gruppieren 28"/>
          <p:cNvGrpSpPr/>
          <p:nvPr/>
        </p:nvGrpSpPr>
        <p:grpSpPr>
          <a:xfrm>
            <a:off x="4546053" y="831737"/>
            <a:ext cx="4302672" cy="2220178"/>
            <a:chOff x="4546053" y="831737"/>
            <a:chExt cx="4302672" cy="2220178"/>
          </a:xfrm>
        </p:grpSpPr>
        <p:sp>
          <p:nvSpPr>
            <p:cNvPr id="5" name="Rechteck 4"/>
            <p:cNvSpPr/>
            <p:nvPr/>
          </p:nvSpPr>
          <p:spPr bwMode="auto">
            <a:xfrm>
              <a:off x="4546053" y="831737"/>
              <a:ext cx="693738" cy="508218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sym typeface="Wingdings"/>
                </a:rPr>
                <a:t>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Rechteck 5"/>
            <p:cNvSpPr/>
            <p:nvPr/>
          </p:nvSpPr>
          <p:spPr bwMode="auto">
            <a:xfrm>
              <a:off x="5228324" y="831738"/>
              <a:ext cx="3620401" cy="508219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000" dirty="0" err="1">
                  <a:solidFill>
                    <a:srgbClr val="4D4D4D"/>
                  </a:solidFill>
                </a:rPr>
                <a:t>RoboCup</a:t>
              </a:r>
              <a:r>
                <a:rPr lang="de-DE" sz="2000" dirty="0">
                  <a:solidFill>
                    <a:srgbClr val="4D4D4D"/>
                  </a:solidFill>
                </a:rPr>
                <a:t> </a:t>
              </a:r>
              <a:r>
                <a:rPr lang="de-DE" sz="2000" dirty="0" err="1">
                  <a:solidFill>
                    <a:srgbClr val="4D4D4D"/>
                  </a:solidFill>
                </a:rPr>
                <a:t>Logistics</a:t>
              </a:r>
              <a:r>
                <a:rPr lang="de-DE" sz="2000" dirty="0">
                  <a:solidFill>
                    <a:srgbClr val="4D4D4D"/>
                  </a:solidFill>
                </a:rPr>
                <a:t> League</a:t>
              </a:r>
            </a:p>
          </p:txBody>
        </p:sp>
        <p:grpSp>
          <p:nvGrpSpPr>
            <p:cNvPr id="20" name="Gruppieren 29"/>
            <p:cNvGrpSpPr/>
            <p:nvPr/>
          </p:nvGrpSpPr>
          <p:grpSpPr>
            <a:xfrm>
              <a:off x="4868357" y="1447370"/>
              <a:ext cx="3980368" cy="397958"/>
              <a:chOff x="984935" y="2639095"/>
              <a:chExt cx="3685157" cy="214914"/>
            </a:xfrm>
          </p:grpSpPr>
          <p:sp>
            <p:nvSpPr>
              <p:cNvPr id="21" name="Rechteck 30"/>
              <p:cNvSpPr/>
              <p:nvPr/>
            </p:nvSpPr>
            <p:spPr bwMode="auto">
              <a:xfrm>
                <a:off x="984935" y="2639095"/>
                <a:ext cx="412102" cy="214914"/>
              </a:xfrm>
              <a:prstGeom prst="rect">
                <a:avLst/>
              </a:prstGeom>
              <a:solidFill>
                <a:srgbClr val="345976"/>
              </a:solidFill>
              <a:ln w="31750" cmpd="sng">
                <a:noFill/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FFFFFF"/>
                    </a:solidFill>
                    <a:sym typeface="Wingdings"/>
                  </a:rPr>
                  <a:t>!</a:t>
                </a:r>
                <a:endParaRPr lang="en-US" b="1" dirty="0">
                  <a:solidFill>
                    <a:srgbClr val="FFFFFF"/>
                  </a:solidFill>
                  <a:sym typeface="Wingdings"/>
                </a:endParaRPr>
              </a:p>
            </p:txBody>
          </p:sp>
          <p:sp>
            <p:nvSpPr>
              <p:cNvPr id="22" name="Rechteck 31"/>
              <p:cNvSpPr/>
              <p:nvPr/>
            </p:nvSpPr>
            <p:spPr bwMode="auto">
              <a:xfrm>
                <a:off x="1397040" y="2639096"/>
                <a:ext cx="3273052" cy="214912"/>
              </a:xfrm>
              <a:prstGeom prst="rect">
                <a:avLst/>
              </a:prstGeom>
              <a:solidFill>
                <a:srgbClr val="CAD8DC"/>
              </a:solidFill>
              <a:ln w="31750" cmpd="sng">
                <a:noFill/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smtClean="0">
                    <a:solidFill>
                      <a:srgbClr val="575552"/>
                    </a:solidFill>
                  </a:rPr>
                  <a:t>I4.0/CPS-inspired </a:t>
                </a:r>
                <a:r>
                  <a:rPr lang="en-US" sz="1600" dirty="0">
                    <a:solidFill>
                      <a:srgbClr val="575552"/>
                    </a:solidFill>
                  </a:rPr>
                  <a:t>p</a:t>
                </a:r>
                <a:r>
                  <a:rPr lang="en-US" sz="1600" dirty="0" smtClean="0">
                    <a:solidFill>
                      <a:srgbClr val="575552"/>
                    </a:solidFill>
                  </a:rPr>
                  <a:t>roduction scenario</a:t>
                </a:r>
                <a:endParaRPr lang="en-US" sz="1600" dirty="0">
                  <a:solidFill>
                    <a:srgbClr val="575552"/>
                  </a:solidFill>
                </a:endParaRPr>
              </a:p>
            </p:txBody>
          </p:sp>
        </p:grpSp>
        <p:grpSp>
          <p:nvGrpSpPr>
            <p:cNvPr id="23" name="Gruppieren 29"/>
            <p:cNvGrpSpPr/>
            <p:nvPr/>
          </p:nvGrpSpPr>
          <p:grpSpPr>
            <a:xfrm>
              <a:off x="4868357" y="1930995"/>
              <a:ext cx="3980368" cy="633906"/>
              <a:chOff x="984935" y="2639095"/>
              <a:chExt cx="3685157" cy="342336"/>
            </a:xfrm>
          </p:grpSpPr>
          <p:sp>
            <p:nvSpPr>
              <p:cNvPr id="24" name="Rechteck 30"/>
              <p:cNvSpPr/>
              <p:nvPr/>
            </p:nvSpPr>
            <p:spPr bwMode="auto">
              <a:xfrm>
                <a:off x="984935" y="2639095"/>
                <a:ext cx="412102" cy="342336"/>
              </a:xfrm>
              <a:prstGeom prst="rect">
                <a:avLst/>
              </a:prstGeom>
              <a:solidFill>
                <a:srgbClr val="345976"/>
              </a:solidFill>
              <a:ln w="31750" cmpd="sng">
                <a:noFill/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FFFFFF"/>
                    </a:solidFill>
                    <a:sym typeface="Wingdings"/>
                  </a:rPr>
                  <a:t>!</a:t>
                </a:r>
                <a:endParaRPr lang="en-US" b="1" dirty="0">
                  <a:solidFill>
                    <a:srgbClr val="FFFFFF"/>
                  </a:solidFill>
                  <a:sym typeface="Wingdings"/>
                </a:endParaRPr>
              </a:p>
            </p:txBody>
          </p:sp>
          <p:sp>
            <p:nvSpPr>
              <p:cNvPr id="25" name="Rechteck 31"/>
              <p:cNvSpPr/>
              <p:nvPr/>
            </p:nvSpPr>
            <p:spPr bwMode="auto">
              <a:xfrm>
                <a:off x="1397040" y="2639096"/>
                <a:ext cx="3273052" cy="342335"/>
              </a:xfrm>
              <a:prstGeom prst="rect">
                <a:avLst/>
              </a:prstGeom>
              <a:solidFill>
                <a:srgbClr val="CAD8DC"/>
              </a:solidFill>
              <a:ln w="31750" cmpd="sng">
                <a:noFill/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smtClean="0">
                    <a:solidFill>
                      <a:srgbClr val="575552"/>
                    </a:solidFill>
                  </a:rPr>
                  <a:t>Autonomous Intralogistics and adaptive process planning</a:t>
                </a:r>
                <a:endParaRPr lang="en-US" sz="1600" dirty="0">
                  <a:solidFill>
                    <a:srgbClr val="575552"/>
                  </a:solidFill>
                </a:endParaRPr>
              </a:p>
            </p:txBody>
          </p:sp>
        </p:grpSp>
        <p:grpSp>
          <p:nvGrpSpPr>
            <p:cNvPr id="26" name="Gruppieren 29"/>
            <p:cNvGrpSpPr/>
            <p:nvPr/>
          </p:nvGrpSpPr>
          <p:grpSpPr>
            <a:xfrm>
              <a:off x="4868357" y="2653957"/>
              <a:ext cx="3980368" cy="397958"/>
              <a:chOff x="984935" y="2639095"/>
              <a:chExt cx="3685157" cy="214914"/>
            </a:xfrm>
          </p:grpSpPr>
          <p:sp>
            <p:nvSpPr>
              <p:cNvPr id="27" name="Rechteck 30"/>
              <p:cNvSpPr/>
              <p:nvPr/>
            </p:nvSpPr>
            <p:spPr bwMode="auto">
              <a:xfrm>
                <a:off x="984935" y="2639095"/>
                <a:ext cx="412102" cy="214914"/>
              </a:xfrm>
              <a:prstGeom prst="rect">
                <a:avLst/>
              </a:prstGeom>
              <a:solidFill>
                <a:srgbClr val="345976"/>
              </a:solidFill>
              <a:ln w="31750" cmpd="sng">
                <a:noFill/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FFFFFF"/>
                    </a:solidFill>
                    <a:sym typeface="Wingdings"/>
                  </a:rPr>
                  <a:t>!</a:t>
                </a:r>
                <a:endParaRPr lang="en-US" b="1" dirty="0">
                  <a:solidFill>
                    <a:srgbClr val="FFFFFF"/>
                  </a:solidFill>
                  <a:sym typeface="Wingdings"/>
                </a:endParaRPr>
              </a:p>
            </p:txBody>
          </p:sp>
          <p:sp>
            <p:nvSpPr>
              <p:cNvPr id="28" name="Rechteck 31"/>
              <p:cNvSpPr/>
              <p:nvPr/>
            </p:nvSpPr>
            <p:spPr bwMode="auto">
              <a:xfrm>
                <a:off x="1397040" y="2639096"/>
                <a:ext cx="3273052" cy="214912"/>
              </a:xfrm>
              <a:prstGeom prst="rect">
                <a:avLst/>
              </a:prstGeom>
              <a:solidFill>
                <a:srgbClr val="CAD8DC"/>
              </a:solidFill>
              <a:ln w="31750" cmpd="sng">
                <a:noFill/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smtClean="0">
                    <a:solidFill>
                      <a:srgbClr val="575552"/>
                    </a:solidFill>
                  </a:rPr>
                  <a:t>Agent-based </a:t>
                </a:r>
                <a:r>
                  <a:rPr lang="en-US" sz="1600" dirty="0" err="1" smtClean="0">
                    <a:solidFill>
                      <a:srgbClr val="575552"/>
                    </a:solidFill>
                  </a:rPr>
                  <a:t>Cooperations</a:t>
                </a:r>
                <a:endParaRPr lang="en-US" sz="1600" dirty="0">
                  <a:solidFill>
                    <a:srgbClr val="575552"/>
                  </a:solidFill>
                </a:endParaRPr>
              </a:p>
            </p:txBody>
          </p:sp>
        </p:grpSp>
      </p:grp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8" y="52335"/>
            <a:ext cx="8385175" cy="620713"/>
          </a:xfrm>
        </p:spPr>
        <p:txBody>
          <a:bodyPr lIns="18000"/>
          <a:lstStyle/>
          <a:p>
            <a:pPr>
              <a:lnSpc>
                <a:spcPts val="2300"/>
              </a:lnSpc>
            </a:pPr>
            <a:r>
              <a:rPr lang="en-US" sz="1800" b="0" dirty="0" smtClean="0"/>
              <a:t>Gameplay Analysis</a:t>
            </a:r>
            <a:br>
              <a:rPr lang="en-US" sz="1800" b="0" dirty="0" smtClean="0"/>
            </a:br>
            <a:r>
              <a:rPr lang="en-US" dirty="0" err="1" smtClean="0"/>
              <a:t>RoboCup</a:t>
            </a:r>
            <a:r>
              <a:rPr lang="en-US" dirty="0" smtClean="0"/>
              <a:t> Logistics League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9257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8" y="1506983"/>
            <a:ext cx="3632893" cy="1816447"/>
          </a:xfrm>
          <a:prstGeom prst="rect">
            <a:avLst/>
          </a:prstGeom>
        </p:spPr>
      </p:pic>
      <p:sp>
        <p:nvSpPr>
          <p:cNvPr id="33" name="Rechteck 32"/>
          <p:cNvSpPr/>
          <p:nvPr/>
        </p:nvSpPr>
        <p:spPr bwMode="auto">
          <a:xfrm>
            <a:off x="211139" y="906734"/>
            <a:ext cx="693738" cy="508218"/>
          </a:xfrm>
          <a:prstGeom prst="rect">
            <a:avLst/>
          </a:prstGeom>
          <a:solidFill>
            <a:srgbClr val="5E7C2C"/>
          </a:solidFill>
          <a:ln w="31750" cmpd="sng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bg1"/>
                </a:solidFill>
                <a:sym typeface="Wingdings"/>
              </a:rPr>
              <a:t>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34" name="Rechteck 33"/>
          <p:cNvSpPr/>
          <p:nvPr/>
        </p:nvSpPr>
        <p:spPr bwMode="auto">
          <a:xfrm>
            <a:off x="893410" y="906735"/>
            <a:ext cx="7955315" cy="508219"/>
          </a:xfrm>
          <a:prstGeom prst="rect">
            <a:avLst/>
          </a:prstGeom>
          <a:solidFill>
            <a:srgbClr val="A9CC70"/>
          </a:solidFill>
          <a:ln w="31750" cmpd="sng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 smtClean="0">
                <a:solidFill>
                  <a:srgbClr val="4D4D4D"/>
                </a:solidFill>
              </a:rPr>
              <a:t>Goal: </a:t>
            </a:r>
            <a:r>
              <a:rPr lang="de-DE" sz="2000" dirty="0" err="1" smtClean="0">
                <a:solidFill>
                  <a:srgbClr val="4D4D4D"/>
                </a:solidFill>
              </a:rPr>
              <a:t>Identification</a:t>
            </a:r>
            <a:r>
              <a:rPr lang="de-DE" sz="2000" dirty="0" smtClean="0">
                <a:solidFill>
                  <a:srgbClr val="4D4D4D"/>
                </a:solidFill>
              </a:rPr>
              <a:t> </a:t>
            </a:r>
            <a:r>
              <a:rPr lang="de-DE" sz="2000" dirty="0" err="1" smtClean="0">
                <a:solidFill>
                  <a:srgbClr val="4D4D4D"/>
                </a:solidFill>
              </a:rPr>
              <a:t>of</a:t>
            </a:r>
            <a:r>
              <a:rPr lang="de-DE" sz="2000" dirty="0" smtClean="0">
                <a:solidFill>
                  <a:srgbClr val="4D4D4D"/>
                </a:solidFill>
              </a:rPr>
              <a:t> KPIs</a:t>
            </a:r>
            <a:endParaRPr lang="de-DE" sz="2000" dirty="0">
              <a:solidFill>
                <a:srgbClr val="4D4D4D"/>
              </a:solidFill>
            </a:endParaRPr>
          </a:p>
        </p:txBody>
      </p:sp>
      <p:grpSp>
        <p:nvGrpSpPr>
          <p:cNvPr id="35" name="Gruppieren 29"/>
          <p:cNvGrpSpPr/>
          <p:nvPr/>
        </p:nvGrpSpPr>
        <p:grpSpPr>
          <a:xfrm>
            <a:off x="211138" y="3506991"/>
            <a:ext cx="3499728" cy="1200814"/>
            <a:chOff x="984935" y="2639095"/>
            <a:chExt cx="3240164" cy="648490"/>
          </a:xfrm>
        </p:grpSpPr>
        <p:sp>
          <p:nvSpPr>
            <p:cNvPr id="42" name="Rechteck 30"/>
            <p:cNvSpPr/>
            <p:nvPr/>
          </p:nvSpPr>
          <p:spPr bwMode="auto">
            <a:xfrm>
              <a:off x="984935" y="2639095"/>
              <a:ext cx="412102" cy="648490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sym typeface="Wingdings"/>
                </a:rPr>
                <a:t>!</a:t>
              </a:r>
              <a:endParaRPr lang="en-US" b="1" dirty="0">
                <a:solidFill>
                  <a:srgbClr val="FFFFFF"/>
                </a:solidFill>
                <a:sym typeface="Wingdings"/>
              </a:endParaRPr>
            </a:p>
          </p:txBody>
        </p:sp>
        <p:sp>
          <p:nvSpPr>
            <p:cNvPr id="43" name="Rechteck 31"/>
            <p:cNvSpPr/>
            <p:nvPr/>
          </p:nvSpPr>
          <p:spPr bwMode="auto">
            <a:xfrm>
              <a:off x="1397040" y="2639096"/>
              <a:ext cx="2828059" cy="648489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575552"/>
                  </a:solidFill>
                </a:rPr>
                <a:t>Data: 75 GB of Logs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575552"/>
                  </a:solidFill>
                </a:rPr>
                <a:t>Communication 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575552"/>
                  </a:solidFill>
                </a:rPr>
                <a:t>state </a:t>
              </a:r>
              <a:r>
                <a:rPr lang="en-US" sz="1600" dirty="0">
                  <a:solidFill>
                    <a:srgbClr val="575552"/>
                  </a:solidFill>
                </a:rPr>
                <a:t>changes of </a:t>
              </a:r>
              <a:r>
                <a:rPr lang="en-US" sz="1600" dirty="0" smtClean="0">
                  <a:solidFill>
                    <a:srgbClr val="575552"/>
                  </a:solidFill>
                </a:rPr>
                <a:t/>
              </a:r>
              <a:br>
                <a:rPr lang="en-US" sz="1600" dirty="0" smtClean="0">
                  <a:solidFill>
                    <a:srgbClr val="575552"/>
                  </a:solidFill>
                </a:rPr>
              </a:br>
              <a:r>
                <a:rPr lang="en-US" sz="1600" dirty="0" smtClean="0">
                  <a:solidFill>
                    <a:srgbClr val="575552"/>
                  </a:solidFill>
                </a:rPr>
                <a:t>internal knowledge-base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575552"/>
                  </a:solidFill>
                </a:rPr>
                <a:t>text logs and reports</a:t>
              </a:r>
              <a:endParaRPr lang="en-US" sz="1600" dirty="0">
                <a:solidFill>
                  <a:srgbClr val="575552"/>
                </a:solidFill>
              </a:endParaRPr>
            </a:p>
          </p:txBody>
        </p:sp>
      </p:grpSp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3"/>
          <a:srcRect l="3460"/>
          <a:stretch/>
        </p:blipFill>
        <p:spPr>
          <a:xfrm>
            <a:off x="3859159" y="1506984"/>
            <a:ext cx="4989567" cy="4423300"/>
          </a:xfrm>
          <a:prstGeom prst="rect">
            <a:avLst/>
          </a:prstGeom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8" y="52335"/>
            <a:ext cx="8385175" cy="620713"/>
          </a:xfrm>
        </p:spPr>
        <p:txBody>
          <a:bodyPr lIns="18000"/>
          <a:lstStyle/>
          <a:p>
            <a:pPr>
              <a:lnSpc>
                <a:spcPts val="2300"/>
              </a:lnSpc>
            </a:pPr>
            <a:r>
              <a:rPr lang="en-US" sz="1800" b="0" dirty="0" smtClean="0"/>
              <a:t>Gameplay Analysis</a:t>
            </a:r>
            <a:br>
              <a:rPr lang="en-US" sz="1800" b="0" dirty="0" smtClean="0"/>
            </a:br>
            <a:r>
              <a:rPr lang="en-US" dirty="0" err="1" smtClean="0"/>
              <a:t>RoboCup</a:t>
            </a:r>
            <a:r>
              <a:rPr lang="en-US" dirty="0" smtClean="0"/>
              <a:t> Logistics League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3" y="60325"/>
            <a:ext cx="8720137" cy="620713"/>
          </a:xfrm>
        </p:spPr>
        <p:txBody>
          <a:bodyPr lIns="18000"/>
          <a:lstStyle/>
          <a:p>
            <a:r>
              <a:rPr lang="de-DE" altLang="de-DE" sz="1800" dirty="0" smtClean="0"/>
              <a:t/>
            </a:r>
            <a:br>
              <a:rPr lang="de-DE" altLang="de-DE" sz="1800" dirty="0" smtClean="0"/>
            </a:br>
            <a:r>
              <a:rPr lang="de-DE" altLang="de-DE" dirty="0" smtClean="0"/>
              <a:t>Agenda</a:t>
            </a:r>
          </a:p>
        </p:txBody>
      </p:sp>
      <p:sp>
        <p:nvSpPr>
          <p:cNvPr id="4099" name="Content Placeholder 1"/>
          <p:cNvSpPr>
            <a:spLocks/>
          </p:cNvSpPr>
          <p:nvPr/>
        </p:nvSpPr>
        <p:spPr bwMode="auto">
          <a:xfrm>
            <a:off x="2051050" y="893763"/>
            <a:ext cx="661352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57188" indent="-357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200"/>
              </a:spcBef>
              <a:buClr>
                <a:srgbClr val="418E9F"/>
              </a:buClr>
              <a:buFont typeface="Bookman Old Style" pitchFamily="18" charset="0"/>
              <a:buAutoNum type="romanUcPeriod"/>
            </a:pPr>
            <a:r>
              <a:rPr lang="da-DK" altLang="de-DE" sz="2000" b="1" dirty="0" smtClean="0">
                <a:solidFill>
                  <a:srgbClr val="4D4D4D"/>
                </a:solidFill>
              </a:rPr>
              <a:t>Institute cluster IMA/ZLW &amp; IfU</a:t>
            </a:r>
          </a:p>
          <a:p>
            <a:pPr indent="0">
              <a:spcBef>
                <a:spcPts val="300"/>
              </a:spcBef>
              <a:buClr>
                <a:srgbClr val="418E9F"/>
              </a:buClr>
            </a:pPr>
            <a:r>
              <a:rPr lang="da-DK" altLang="de-DE" sz="2000" i="1" dirty="0" smtClean="0">
                <a:solidFill>
                  <a:srgbClr val="4D4D4D"/>
                </a:solidFill>
              </a:rPr>
              <a:t>Who we are and what we do - a very short introduction</a:t>
            </a:r>
          </a:p>
          <a:p>
            <a:pPr>
              <a:spcBef>
                <a:spcPts val="1200"/>
              </a:spcBef>
              <a:buClr>
                <a:srgbClr val="418E9F"/>
              </a:buClr>
              <a:buFont typeface="+mj-lt"/>
              <a:buAutoNum type="romanUcPeriod" startAt="2"/>
            </a:pPr>
            <a:r>
              <a:rPr lang="da-DK" altLang="de-DE" sz="2000" b="1" dirty="0" smtClean="0">
                <a:solidFill>
                  <a:srgbClr val="4D4D4D"/>
                </a:solidFill>
              </a:rPr>
              <a:t>Data Science in Research and Industrial Applications</a:t>
            </a:r>
          </a:p>
          <a:p>
            <a:pPr lvl="0" indent="0">
              <a:spcBef>
                <a:spcPts val="300"/>
              </a:spcBef>
              <a:buClr>
                <a:srgbClr val="418E9F"/>
              </a:buClr>
            </a:pPr>
            <a:r>
              <a:rPr lang="da-DK" altLang="de-DE" sz="2000" i="1" dirty="0" smtClean="0">
                <a:solidFill>
                  <a:srgbClr val="4D4D4D"/>
                </a:solidFill>
                <a:latin typeface="Calibri"/>
              </a:rPr>
              <a:t>Short description of selected ”data science” projects that we are currently executing at our institute cluster</a:t>
            </a:r>
          </a:p>
          <a:p>
            <a:pPr marL="627063" lvl="0" indent="-269875">
              <a:spcBef>
                <a:spcPts val="600"/>
              </a:spcBef>
              <a:buClr>
                <a:srgbClr val="418E9F"/>
              </a:buClr>
              <a:buFont typeface="Arial" panose="020B0604020202020204" pitchFamily="34" charset="0"/>
              <a:buChar char="•"/>
            </a:pPr>
            <a:r>
              <a:rPr lang="da-DK" altLang="de-DE" sz="2000" dirty="0">
                <a:solidFill>
                  <a:srgbClr val="4D4D4D"/>
                </a:solidFill>
                <a:latin typeface="Calibri"/>
              </a:rPr>
              <a:t>Automatic Emotion </a:t>
            </a:r>
            <a:r>
              <a:rPr lang="da-DK" altLang="de-DE" sz="2000" dirty="0" smtClean="0">
                <a:solidFill>
                  <a:srgbClr val="4D4D4D"/>
                </a:solidFill>
                <a:latin typeface="Calibri"/>
              </a:rPr>
              <a:t>Recognition</a:t>
            </a:r>
          </a:p>
          <a:p>
            <a:pPr marL="627063" lvl="0" indent="-269875">
              <a:spcBef>
                <a:spcPts val="600"/>
              </a:spcBef>
              <a:buClr>
                <a:srgbClr val="418E9F"/>
              </a:buClr>
              <a:buFont typeface="Arial" panose="020B0604020202020204" pitchFamily="34" charset="0"/>
              <a:buChar char="•"/>
            </a:pPr>
            <a:r>
              <a:rPr lang="da-DK" altLang="de-DE" sz="2000" dirty="0" smtClean="0">
                <a:solidFill>
                  <a:srgbClr val="4D4D4D"/>
                </a:solidFill>
                <a:latin typeface="Calibri"/>
              </a:rPr>
              <a:t>Social </a:t>
            </a:r>
            <a:r>
              <a:rPr lang="da-DK" altLang="de-DE" sz="2000" dirty="0">
                <a:solidFill>
                  <a:srgbClr val="4D4D4D"/>
                </a:solidFill>
                <a:latin typeface="Calibri"/>
              </a:rPr>
              <a:t>Media Analysis</a:t>
            </a:r>
          </a:p>
          <a:p>
            <a:pPr marL="627063" lvl="0" indent="-269875">
              <a:spcBef>
                <a:spcPts val="600"/>
              </a:spcBef>
              <a:buClr>
                <a:srgbClr val="418E9F"/>
              </a:buClr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rgbClr val="4D4D4D"/>
                </a:solidFill>
                <a:latin typeface="Calibri"/>
              </a:rPr>
              <a:t>Predictive Analytics in High Pressure Die </a:t>
            </a:r>
            <a:r>
              <a:rPr lang="en-US" altLang="de-DE" sz="2000" dirty="0" smtClean="0">
                <a:solidFill>
                  <a:srgbClr val="4D4D4D"/>
                </a:solidFill>
                <a:latin typeface="Calibri"/>
              </a:rPr>
              <a:t>Casting</a:t>
            </a:r>
          </a:p>
          <a:p>
            <a:pPr marL="627063" lvl="0" indent="-269875">
              <a:spcBef>
                <a:spcPts val="600"/>
              </a:spcBef>
              <a:buClr>
                <a:srgbClr val="418E9F"/>
              </a:buClr>
              <a:buFont typeface="Arial" panose="020B0604020202020204" pitchFamily="34" charset="0"/>
              <a:buChar char="•"/>
            </a:pPr>
            <a:r>
              <a:rPr lang="da-DK" altLang="de-DE" sz="2000" dirty="0" smtClean="0">
                <a:solidFill>
                  <a:srgbClr val="4D4D4D"/>
                </a:solidFill>
                <a:latin typeface="Calibri"/>
              </a:rPr>
              <a:t>Comparison of huge list structures</a:t>
            </a:r>
          </a:p>
          <a:p>
            <a:pPr marL="627063" lvl="0" indent="-269875">
              <a:spcBef>
                <a:spcPts val="600"/>
              </a:spcBef>
              <a:buClr>
                <a:srgbClr val="418E9F"/>
              </a:buClr>
              <a:buFont typeface="Arial" panose="020B0604020202020204" pitchFamily="34" charset="0"/>
              <a:buChar char="•"/>
            </a:pPr>
            <a:r>
              <a:rPr lang="da-DK" altLang="de-DE" sz="2000" dirty="0" smtClean="0">
                <a:solidFill>
                  <a:srgbClr val="4D4D4D"/>
                </a:solidFill>
                <a:latin typeface="Calibri"/>
              </a:rPr>
              <a:t>Gameplay Analysis of RoboCup Logistics League</a:t>
            </a:r>
          </a:p>
          <a:p>
            <a:pPr lvl="0">
              <a:spcBef>
                <a:spcPts val="1200"/>
              </a:spcBef>
              <a:buClr>
                <a:srgbClr val="418E9F"/>
              </a:buClr>
              <a:buFont typeface="+mj-lt"/>
              <a:buAutoNum type="romanUcPeriod" startAt="3"/>
            </a:pPr>
            <a:r>
              <a:rPr lang="da-DK" altLang="de-DE" sz="2000" b="1" dirty="0" smtClean="0">
                <a:solidFill>
                  <a:srgbClr val="4D4D4D"/>
                </a:solidFill>
              </a:rPr>
              <a:t>Summary</a:t>
            </a:r>
            <a:endParaRPr lang="da-DK" altLang="de-DE" sz="2000" b="1" dirty="0">
              <a:solidFill>
                <a:srgbClr val="4D4D4D"/>
              </a:solidFill>
            </a:endParaRPr>
          </a:p>
          <a:p>
            <a:pPr marL="627063" lvl="0" indent="-269875">
              <a:spcBef>
                <a:spcPts val="600"/>
              </a:spcBef>
              <a:buClr>
                <a:srgbClr val="418E9F"/>
              </a:buClr>
              <a:buFont typeface="Arial" panose="020B0604020202020204" pitchFamily="34" charset="0"/>
              <a:buChar char="•"/>
            </a:pPr>
            <a:endParaRPr lang="da-DK" altLang="de-DE" sz="2000" dirty="0" smtClean="0">
              <a:solidFill>
                <a:srgbClr val="4D4D4D"/>
              </a:solidFill>
              <a:latin typeface="Calibri"/>
            </a:endParaRPr>
          </a:p>
          <a:p>
            <a:pPr marL="627063" lvl="0" indent="-269875">
              <a:spcBef>
                <a:spcPts val="600"/>
              </a:spcBef>
              <a:buClr>
                <a:srgbClr val="418E9F"/>
              </a:buClr>
              <a:buFont typeface="Arial" panose="020B0604020202020204" pitchFamily="34" charset="0"/>
              <a:buChar char="•"/>
            </a:pPr>
            <a:endParaRPr lang="da-DK" altLang="de-DE" sz="2000" dirty="0">
              <a:solidFill>
                <a:srgbClr val="4D4D4D"/>
              </a:solidFill>
              <a:latin typeface="Calibri"/>
            </a:endParaRPr>
          </a:p>
          <a:p>
            <a:pPr>
              <a:spcBef>
                <a:spcPts val="1200"/>
              </a:spcBef>
              <a:buClr>
                <a:srgbClr val="418E9F"/>
              </a:buClr>
              <a:buFont typeface="+mj-lt"/>
              <a:buAutoNum type="romanUcPeriod" startAt="2"/>
            </a:pPr>
            <a:endParaRPr lang="da-DK" altLang="de-DE" sz="2000" b="1" dirty="0" smtClean="0">
              <a:solidFill>
                <a:srgbClr val="4D4D4D"/>
              </a:solidFill>
            </a:endParaRPr>
          </a:p>
        </p:txBody>
      </p:sp>
      <p:sp>
        <p:nvSpPr>
          <p:cNvPr id="11" name="Straight Connector 8"/>
          <p:cNvSpPr>
            <a:spLocks noChangeShapeType="1"/>
          </p:cNvSpPr>
          <p:nvPr/>
        </p:nvSpPr>
        <p:spPr bwMode="auto">
          <a:xfrm>
            <a:off x="1692275" y="836613"/>
            <a:ext cx="0" cy="5113337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13286" y="3059668"/>
            <a:ext cx="23174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rgbClr val="64AEC0"/>
                </a:solidFill>
                <a:latin typeface="+mj-lt"/>
                <a:ea typeface="+mj-ea"/>
                <a:cs typeface="+mj-cs"/>
              </a:rPr>
              <a:t>Summary</a:t>
            </a:r>
            <a:endParaRPr lang="en-US" sz="4200" b="1" dirty="0">
              <a:solidFill>
                <a:srgbClr val="64AE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0484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8" y="52335"/>
            <a:ext cx="8385175" cy="620713"/>
          </a:xfrm>
        </p:spPr>
        <p:txBody>
          <a:bodyPr lIns="18000"/>
          <a:lstStyle/>
          <a:p>
            <a:pPr>
              <a:lnSpc>
                <a:spcPts val="2300"/>
              </a:lnSpc>
            </a:pPr>
            <a:r>
              <a:rPr lang="en-US" sz="1800" b="0" dirty="0" smtClean="0"/>
              <a:t>Summary</a:t>
            </a:r>
            <a:br>
              <a:rPr lang="en-US" sz="1800" b="0" dirty="0" smtClean="0"/>
            </a:br>
            <a:r>
              <a:rPr lang="en-US" dirty="0" smtClean="0"/>
              <a:t>Interdisciplinary problems </a:t>
            </a:r>
            <a:endParaRPr lang="en-US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284599" y="910505"/>
            <a:ext cx="8589396" cy="577332"/>
            <a:chOff x="284599" y="1120948"/>
            <a:chExt cx="8589396" cy="577332"/>
          </a:xfrm>
          <a:effectLst/>
        </p:grpSpPr>
        <p:sp>
          <p:nvSpPr>
            <p:cNvPr id="13" name="Rechteck 12"/>
            <p:cNvSpPr/>
            <p:nvPr/>
          </p:nvSpPr>
          <p:spPr bwMode="auto">
            <a:xfrm>
              <a:off x="284599" y="1120948"/>
              <a:ext cx="445115" cy="577332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 bwMode="auto">
            <a:xfrm>
              <a:off x="729714" y="1120948"/>
              <a:ext cx="8144281" cy="577332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solidFill>
                    <a:srgbClr val="4D4D4D"/>
                  </a:solidFill>
                </a:rPr>
                <a:t>Data Science </a:t>
              </a:r>
              <a:r>
                <a:rPr lang="en-US" dirty="0" smtClean="0">
                  <a:solidFill>
                    <a:srgbClr val="4D4D4D"/>
                  </a:solidFill>
                </a:rPr>
                <a:t>is not only </a:t>
              </a:r>
              <a:r>
                <a:rPr lang="en-US" b="1" dirty="0" smtClean="0">
                  <a:solidFill>
                    <a:srgbClr val="4D4D4D"/>
                  </a:solidFill>
                </a:rPr>
                <a:t>exciting</a:t>
              </a:r>
              <a:r>
                <a:rPr lang="en-US" dirty="0" smtClean="0">
                  <a:solidFill>
                    <a:srgbClr val="4D4D4D"/>
                  </a:solidFill>
                </a:rPr>
                <a:t>, it </a:t>
              </a:r>
              <a:r>
                <a:rPr lang="en-US" b="1" dirty="0" smtClean="0">
                  <a:solidFill>
                    <a:srgbClr val="4D4D4D"/>
                  </a:solidFill>
                </a:rPr>
                <a:t>happens now </a:t>
              </a:r>
              <a:r>
                <a:rPr lang="en-US" dirty="0" smtClean="0">
                  <a:solidFill>
                    <a:srgbClr val="4D4D4D"/>
                  </a:solidFill>
                </a:rPr>
                <a:t>and </a:t>
              </a:r>
              <a:r>
                <a:rPr lang="en-US" b="1" dirty="0" smtClean="0">
                  <a:solidFill>
                    <a:srgbClr val="4D4D4D"/>
                  </a:solidFill>
                </a:rPr>
                <a:t>opens up possibilities </a:t>
              </a:r>
              <a:r>
                <a:rPr lang="en-US" dirty="0" smtClean="0">
                  <a:solidFill>
                    <a:srgbClr val="4D4D4D"/>
                  </a:solidFill>
                </a:rPr>
                <a:t>in manifold practical domains…</a:t>
              </a:r>
              <a:endParaRPr lang="en-US" dirty="0">
                <a:solidFill>
                  <a:srgbClr val="4D4D4D"/>
                </a:solidFill>
              </a:endParaRPr>
            </a:p>
          </p:txBody>
        </p:sp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/>
          <a:srcRect l="635" t="379" r="27964" b="886"/>
          <a:stretch/>
        </p:blipFill>
        <p:spPr>
          <a:xfrm>
            <a:off x="400136" y="2061269"/>
            <a:ext cx="4239133" cy="239319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346560" y="4454466"/>
            <a:ext cx="2346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4D4D4D"/>
                </a:solidFill>
              </a:rPr>
              <a:t>Production technology</a:t>
            </a:r>
            <a:endParaRPr lang="de-DE" b="1" dirty="0">
              <a:solidFill>
                <a:srgbClr val="4D4D4D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5188359" y="2248293"/>
            <a:ext cx="3439784" cy="2206173"/>
            <a:chOff x="5312343" y="1798847"/>
            <a:chExt cx="3439784" cy="2206173"/>
          </a:xfrm>
        </p:grpSpPr>
        <p:pic>
          <p:nvPicPr>
            <p:cNvPr id="34" name="Grafik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343" y="1798847"/>
              <a:ext cx="2009330" cy="1130248"/>
            </a:xfrm>
            <a:prstGeom prst="rect">
              <a:avLst/>
            </a:prstGeom>
          </p:spPr>
        </p:pic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305" y="2689817"/>
              <a:ext cx="521374" cy="1096002"/>
            </a:xfrm>
            <a:prstGeom prst="rect">
              <a:avLst/>
            </a:prstGeom>
          </p:spPr>
        </p:pic>
        <p:grpSp>
          <p:nvGrpSpPr>
            <p:cNvPr id="21" name="Gruppieren 20"/>
            <p:cNvGrpSpPr/>
            <p:nvPr/>
          </p:nvGrpSpPr>
          <p:grpSpPr>
            <a:xfrm>
              <a:off x="6897319" y="1798847"/>
              <a:ext cx="1854808" cy="1193710"/>
              <a:chOff x="1239677" y="3117302"/>
              <a:chExt cx="1854808" cy="1193710"/>
            </a:xfrm>
          </p:grpSpPr>
          <p:pic>
            <p:nvPicPr>
              <p:cNvPr id="27" name="Picture 6" descr="http://news.utoronto.ca/sites/default/files/bigstock-Speech-Recognition-Blue-Wavef-25004582%20(2)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9677" y="3117302"/>
                <a:ext cx="1790565" cy="11937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http://www.desktopocean.com/file/324/1024x768/crop/happy-baby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52"/>
              <a:stretch/>
            </p:blipFill>
            <p:spPr bwMode="auto">
              <a:xfrm>
                <a:off x="2705016" y="3648917"/>
                <a:ext cx="310566" cy="3099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 descr="http://sensationalkids.ie/news/wp-content/uploads/2014/02/happy-baby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5016" y="3323796"/>
                <a:ext cx="310378" cy="310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6" descr="http://q-law.com/wp-content/uploads/2014/02/Crying-Baby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83" t="5055" r="34064" b="42867"/>
              <a:stretch/>
            </p:blipFill>
            <p:spPr bwMode="auto">
              <a:xfrm>
                <a:off x="2705016" y="3973612"/>
                <a:ext cx="310378" cy="3110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feld 30"/>
              <p:cNvSpPr txBox="1"/>
              <p:nvPr/>
            </p:nvSpPr>
            <p:spPr>
              <a:xfrm>
                <a:off x="2642117" y="3438117"/>
                <a:ext cx="4523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84%</a:t>
                </a:r>
                <a:endParaRPr lang="de-DE" sz="1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570" y="3084366"/>
              <a:ext cx="1496443" cy="920654"/>
            </a:xfrm>
            <a:prstGeom prst="rect">
              <a:avLst/>
            </a:prstGeom>
            <a:solidFill>
              <a:srgbClr val="FEE29C"/>
            </a:solidFill>
            <a:ln w="9525" cmpd="sng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8" name="Textfeld 37"/>
          <p:cNvSpPr txBox="1"/>
          <p:nvPr/>
        </p:nvSpPr>
        <p:spPr>
          <a:xfrm>
            <a:off x="6498524" y="4546275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4D4D4D"/>
                </a:solidFill>
              </a:rPr>
              <a:t>Health</a:t>
            </a:r>
            <a:endParaRPr lang="de-DE" b="1" dirty="0">
              <a:solidFill>
                <a:srgbClr val="4D4D4D"/>
              </a:solidFill>
            </a:endParaRPr>
          </a:p>
        </p:txBody>
      </p:sp>
      <p:grpSp>
        <p:nvGrpSpPr>
          <p:cNvPr id="39" name="Gruppieren 29"/>
          <p:cNvGrpSpPr/>
          <p:nvPr/>
        </p:nvGrpSpPr>
        <p:grpSpPr>
          <a:xfrm>
            <a:off x="284599" y="5337752"/>
            <a:ext cx="8589396" cy="583203"/>
            <a:chOff x="984935" y="2639094"/>
            <a:chExt cx="7952349" cy="314954"/>
          </a:xfrm>
        </p:grpSpPr>
        <p:sp>
          <p:nvSpPr>
            <p:cNvPr id="40" name="Rechteck 30"/>
            <p:cNvSpPr/>
            <p:nvPr/>
          </p:nvSpPr>
          <p:spPr bwMode="auto">
            <a:xfrm>
              <a:off x="984935" y="2639094"/>
              <a:ext cx="412102" cy="314953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FF"/>
                  </a:solidFill>
                  <a:sym typeface="Wingdings"/>
                </a:rPr>
                <a:t>!</a:t>
              </a:r>
              <a:endParaRPr lang="en-US" sz="2400" b="1" dirty="0">
                <a:solidFill>
                  <a:srgbClr val="FFFFFF"/>
                </a:solidFill>
                <a:sym typeface="Wingdings"/>
              </a:endParaRPr>
            </a:p>
          </p:txBody>
        </p:sp>
        <p:sp>
          <p:nvSpPr>
            <p:cNvPr id="41" name="Rechteck 31"/>
            <p:cNvSpPr/>
            <p:nvPr/>
          </p:nvSpPr>
          <p:spPr bwMode="auto">
            <a:xfrm>
              <a:off x="1397040" y="2639096"/>
              <a:ext cx="7540244" cy="314952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solidFill>
                    <a:srgbClr val="575552"/>
                  </a:solidFill>
                </a:rPr>
                <a:t>So let join forces! </a:t>
              </a:r>
              <a:endParaRPr lang="en-US" b="1" dirty="0">
                <a:solidFill>
                  <a:srgbClr val="575552"/>
                </a:solidFill>
              </a:endParaRPr>
            </a:p>
          </p:txBody>
        </p:sp>
      </p:grpSp>
      <p:sp>
        <p:nvSpPr>
          <p:cNvPr id="42" name="Textfeld 41"/>
          <p:cNvSpPr txBox="1"/>
          <p:nvPr/>
        </p:nvSpPr>
        <p:spPr>
          <a:xfrm>
            <a:off x="3475202" y="4823798"/>
            <a:ext cx="190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D4D4D"/>
                </a:solidFill>
              </a:rPr>
              <a:t>… and many more</a:t>
            </a:r>
            <a:endParaRPr lang="en-US" b="1" dirty="0">
              <a:solidFill>
                <a:srgbClr val="4D4D4D"/>
              </a:solidFill>
            </a:endParaRPr>
          </a:p>
        </p:txBody>
      </p:sp>
      <p:sp>
        <p:nvSpPr>
          <p:cNvPr id="43" name="Rechteck 31"/>
          <p:cNvSpPr/>
          <p:nvPr/>
        </p:nvSpPr>
        <p:spPr bwMode="auto">
          <a:xfrm>
            <a:off x="729714" y="1507248"/>
            <a:ext cx="8144278" cy="397120"/>
          </a:xfrm>
          <a:prstGeom prst="rect">
            <a:avLst/>
          </a:prstGeom>
          <a:solidFill>
            <a:srgbClr val="CAD8DC"/>
          </a:solidFill>
          <a:ln w="31750" cmpd="sng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575552"/>
                </a:solidFill>
              </a:rPr>
              <a:t>… but it is an </a:t>
            </a:r>
            <a:r>
              <a:rPr lang="en-US" b="1" dirty="0" smtClean="0">
                <a:solidFill>
                  <a:srgbClr val="575552"/>
                </a:solidFill>
              </a:rPr>
              <a:t>interdisciplinary challenge</a:t>
            </a:r>
            <a:r>
              <a:rPr lang="en-US" dirty="0" smtClean="0">
                <a:solidFill>
                  <a:srgbClr val="575552"/>
                </a:solidFill>
              </a:rPr>
              <a:t>, </a:t>
            </a:r>
            <a:r>
              <a:rPr lang="en-US" b="1" dirty="0" smtClean="0">
                <a:solidFill>
                  <a:srgbClr val="575552"/>
                </a:solidFill>
              </a:rPr>
              <a:t>solved</a:t>
            </a:r>
            <a:r>
              <a:rPr lang="en-US" dirty="0" smtClean="0">
                <a:solidFill>
                  <a:srgbClr val="575552"/>
                </a:solidFill>
              </a:rPr>
              <a:t> </a:t>
            </a:r>
            <a:r>
              <a:rPr lang="en-US" b="1" dirty="0" smtClean="0">
                <a:solidFill>
                  <a:srgbClr val="575552"/>
                </a:solidFill>
              </a:rPr>
              <a:t>by many, not by one</a:t>
            </a:r>
            <a:r>
              <a:rPr lang="en-US" dirty="0" smtClean="0">
                <a:solidFill>
                  <a:srgbClr val="575552"/>
                </a:solidFill>
              </a:rPr>
              <a:t>!</a:t>
            </a:r>
            <a:endParaRPr lang="en-US" dirty="0">
              <a:solidFill>
                <a:srgbClr val="5755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7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4750232" y="1225849"/>
            <a:ext cx="4130244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2800" b="1" dirty="0" smtClean="0">
                <a:solidFill>
                  <a:srgbClr val="64AEC0"/>
                </a:solidFill>
              </a:rPr>
              <a:t>Thank you!</a:t>
            </a:r>
            <a:endParaRPr lang="en-US" sz="2800" b="1" dirty="0">
              <a:solidFill>
                <a:srgbClr val="64AEC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45050" y="2471670"/>
            <a:ext cx="4012233" cy="34236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72000" rIns="342000" bIns="0"/>
          <a:lstStyle>
            <a:lvl1pPr>
              <a:tabLst>
                <a:tab pos="266700" algn="l"/>
                <a:tab pos="631825" algn="l"/>
                <a:tab pos="98107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266700" algn="l"/>
                <a:tab pos="631825" algn="l"/>
                <a:tab pos="98107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266700" algn="l"/>
                <a:tab pos="631825" algn="l"/>
                <a:tab pos="98107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266700" algn="l"/>
                <a:tab pos="631825" algn="l"/>
                <a:tab pos="98107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266700" algn="l"/>
                <a:tab pos="631825" algn="l"/>
                <a:tab pos="98107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66700" algn="l"/>
                <a:tab pos="631825" algn="l"/>
                <a:tab pos="98107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66700" algn="l"/>
                <a:tab pos="631825" algn="l"/>
                <a:tab pos="98107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66700" algn="l"/>
                <a:tab pos="631825" algn="l"/>
                <a:tab pos="98107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66700" algn="l"/>
                <a:tab pos="631825" algn="l"/>
                <a:tab pos="98107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rgbClr val="006DB6"/>
              </a:buClr>
              <a:buSzPct val="90000"/>
              <a:buFont typeface="Wingdings" pitchFamily="2" charset="2"/>
              <a:buNone/>
            </a:pPr>
            <a:r>
              <a:rPr lang="de-DE" sz="1400" b="1" dirty="0">
                <a:solidFill>
                  <a:srgbClr val="4D4D4D"/>
                </a:solidFill>
                <a:latin typeface="Calibri" pitchFamily="34" charset="0"/>
              </a:rPr>
              <a:t>Dr.-Ing. </a:t>
            </a:r>
            <a:r>
              <a:rPr lang="de-DE" sz="1400" b="1" dirty="0" smtClean="0">
                <a:solidFill>
                  <a:srgbClr val="4D4D4D"/>
                </a:solidFill>
                <a:latin typeface="Calibri" pitchFamily="34" charset="0"/>
              </a:rPr>
              <a:t>Dipl.-</a:t>
            </a:r>
            <a:r>
              <a:rPr lang="de-DE" sz="1400" b="1" dirty="0" err="1" smtClean="0">
                <a:solidFill>
                  <a:srgbClr val="4D4D4D"/>
                </a:solidFill>
                <a:latin typeface="Calibri" pitchFamily="34" charset="0"/>
              </a:rPr>
              <a:t>Inform</a:t>
            </a:r>
            <a:r>
              <a:rPr lang="de-DE" sz="1400" b="1" dirty="0" smtClean="0">
                <a:solidFill>
                  <a:srgbClr val="4D4D4D"/>
                </a:solidFill>
                <a:latin typeface="Calibri" pitchFamily="34" charset="0"/>
              </a:rPr>
              <a:t>. Daniel Ewert</a:t>
            </a:r>
            <a:endParaRPr lang="de-DE" sz="1400" b="1" dirty="0">
              <a:solidFill>
                <a:srgbClr val="4D4D4D"/>
              </a:solidFill>
              <a:latin typeface="Calibri" pitchFamily="34" charset="0"/>
            </a:endParaRPr>
          </a:p>
          <a:p>
            <a:pPr>
              <a:buClr>
                <a:srgbClr val="006DB6"/>
              </a:buClr>
              <a:buSzPct val="90000"/>
              <a:buFont typeface="Wingdings" pitchFamily="2" charset="2"/>
              <a:buNone/>
            </a:pPr>
            <a:r>
              <a:rPr lang="de-DE" sz="1200" dirty="0" smtClean="0">
                <a:solidFill>
                  <a:srgbClr val="4D4D4D"/>
                </a:solidFill>
                <a:latin typeface="Calibri" pitchFamily="34" charset="0"/>
              </a:rPr>
              <a:t>Research Group Leader </a:t>
            </a:r>
            <a:r>
              <a:rPr lang="de-DE" sz="1200" dirty="0">
                <a:solidFill>
                  <a:srgbClr val="4D4D4D"/>
                </a:solidFill>
                <a:latin typeface="Calibri" pitchFamily="34" charset="0"/>
              </a:rPr>
              <a:t>Engineering </a:t>
            </a:r>
            <a:r>
              <a:rPr lang="de-DE" sz="1200" dirty="0" err="1">
                <a:solidFill>
                  <a:srgbClr val="4D4D4D"/>
                </a:solidFill>
                <a:latin typeface="Calibri" pitchFamily="34" charset="0"/>
              </a:rPr>
              <a:t>Cybernetics</a:t>
            </a:r>
            <a:endParaRPr lang="de-DE" sz="1200" dirty="0">
              <a:solidFill>
                <a:srgbClr val="4D4D4D"/>
              </a:solidFill>
              <a:latin typeface="Calibri" pitchFamily="34" charset="0"/>
            </a:endParaRPr>
          </a:p>
          <a:p>
            <a:pPr>
              <a:buClr>
                <a:srgbClr val="006DB6"/>
              </a:buClr>
              <a:buSzPct val="90000"/>
              <a:buFont typeface="Wingdings" pitchFamily="2" charset="2"/>
              <a:buNone/>
            </a:pPr>
            <a:r>
              <a:rPr lang="de-DE" sz="1200" dirty="0" smtClean="0">
                <a:solidFill>
                  <a:srgbClr val="4D4D4D"/>
                </a:solidFill>
                <a:latin typeface="Calibri" pitchFamily="34" charset="0"/>
              </a:rPr>
              <a:t>Phone</a:t>
            </a:r>
            <a:r>
              <a:rPr lang="de-DE" sz="1200" dirty="0">
                <a:solidFill>
                  <a:srgbClr val="4D4D4D"/>
                </a:solidFill>
                <a:latin typeface="Calibri" pitchFamily="34" charset="0"/>
              </a:rPr>
              <a:t>: +49 241 / 80 </a:t>
            </a:r>
            <a:r>
              <a:rPr lang="de-DE" sz="1200" dirty="0" smtClean="0">
                <a:solidFill>
                  <a:srgbClr val="4D4D4D"/>
                </a:solidFill>
                <a:latin typeface="Calibri" pitchFamily="34" charset="0"/>
              </a:rPr>
              <a:t>911 28</a:t>
            </a:r>
            <a:endParaRPr lang="de-DE" sz="1200" dirty="0">
              <a:solidFill>
                <a:srgbClr val="4D4D4D"/>
              </a:solidFill>
              <a:latin typeface="Calibri" pitchFamily="34" charset="0"/>
            </a:endParaRPr>
          </a:p>
          <a:p>
            <a:pPr>
              <a:buClr>
                <a:srgbClr val="006DB6"/>
              </a:buClr>
              <a:buSzPct val="90000"/>
              <a:buFont typeface="Wingdings" pitchFamily="2" charset="2"/>
              <a:buNone/>
            </a:pPr>
            <a:r>
              <a:rPr lang="de-DE" sz="1200" b="1" dirty="0" smtClean="0">
                <a:solidFill>
                  <a:srgbClr val="64AEC0"/>
                </a:solidFill>
                <a:latin typeface="Calibri" pitchFamily="34" charset="0"/>
              </a:rPr>
              <a:t>daniel.ewert@ima-zlw-ifu.rwth-aachen.de</a:t>
            </a:r>
            <a:endParaRPr lang="de-DE" sz="1200" b="1" dirty="0">
              <a:solidFill>
                <a:srgbClr val="64AEC0"/>
              </a:solidFill>
              <a:latin typeface="Calibri" pitchFamily="34" charset="0"/>
            </a:endParaRPr>
          </a:p>
          <a:p>
            <a:pPr marL="87313">
              <a:buClr>
                <a:srgbClr val="006DB6"/>
              </a:buClr>
              <a:buSzPct val="90000"/>
              <a:buFont typeface="Wingdings" pitchFamily="2" charset="2"/>
              <a:buNone/>
            </a:pPr>
            <a:endParaRPr lang="de-DE" sz="1400" b="1" dirty="0" smtClean="0">
              <a:solidFill>
                <a:srgbClr val="E0A102"/>
              </a:solidFill>
              <a:latin typeface="Calibri" pitchFamily="34" charset="0"/>
            </a:endParaRPr>
          </a:p>
          <a:p>
            <a:pPr>
              <a:buClr>
                <a:srgbClr val="006DB6"/>
              </a:buClr>
              <a:buSzPct val="90000"/>
              <a:buFont typeface="Wingdings" pitchFamily="2" charset="2"/>
              <a:buNone/>
            </a:pPr>
            <a:r>
              <a:rPr lang="de-DE" sz="1400" i="1" dirty="0">
                <a:solidFill>
                  <a:srgbClr val="4D4D4D"/>
                </a:solidFill>
                <a:latin typeface="Calibri" pitchFamily="34" charset="0"/>
              </a:rPr>
              <a:t>Co-</a:t>
            </a:r>
            <a:r>
              <a:rPr lang="de-DE" sz="1400" i="1" dirty="0" err="1">
                <a:solidFill>
                  <a:srgbClr val="4D4D4D"/>
                </a:solidFill>
                <a:latin typeface="Calibri" pitchFamily="34" charset="0"/>
              </a:rPr>
              <a:t>authored</a:t>
            </a:r>
            <a:r>
              <a:rPr lang="de-DE" sz="1400" i="1" dirty="0">
                <a:solidFill>
                  <a:srgbClr val="4D4D4D"/>
                </a:solidFill>
                <a:latin typeface="Calibri" pitchFamily="34" charset="0"/>
              </a:rPr>
              <a:t> </a:t>
            </a:r>
            <a:r>
              <a:rPr lang="de-DE" sz="1400" i="1" dirty="0" err="1">
                <a:solidFill>
                  <a:srgbClr val="4D4D4D"/>
                </a:solidFill>
                <a:latin typeface="Calibri" pitchFamily="34" charset="0"/>
              </a:rPr>
              <a:t>by</a:t>
            </a:r>
            <a:r>
              <a:rPr lang="de-DE" sz="1400" i="1" dirty="0" smtClean="0">
                <a:solidFill>
                  <a:srgbClr val="4D4D4D"/>
                </a:solidFill>
                <a:latin typeface="Calibri" pitchFamily="34" charset="0"/>
              </a:rPr>
              <a:t>:</a:t>
            </a:r>
          </a:p>
          <a:p>
            <a:pPr>
              <a:buClr>
                <a:srgbClr val="006DB6"/>
              </a:buClr>
              <a:buSzPct val="90000"/>
              <a:buFont typeface="Wingdings" pitchFamily="2" charset="2"/>
              <a:buNone/>
            </a:pPr>
            <a:r>
              <a:rPr lang="de-DE" sz="1400" b="1" dirty="0" smtClean="0">
                <a:solidFill>
                  <a:srgbClr val="4D4D4D"/>
                </a:solidFill>
                <a:latin typeface="Calibri" pitchFamily="34" charset="0"/>
              </a:rPr>
              <a:t>Prof</a:t>
            </a:r>
            <a:r>
              <a:rPr lang="de-DE" sz="1400" b="1" dirty="0">
                <a:solidFill>
                  <a:srgbClr val="4D4D4D"/>
                </a:solidFill>
                <a:latin typeface="Calibri" pitchFamily="34" charset="0"/>
              </a:rPr>
              <a:t>. </a:t>
            </a:r>
            <a:r>
              <a:rPr lang="de-DE" sz="1400" b="1" dirty="0" smtClean="0">
                <a:solidFill>
                  <a:srgbClr val="4D4D4D"/>
                </a:solidFill>
                <a:latin typeface="Calibri" pitchFamily="34" charset="0"/>
              </a:rPr>
              <a:t>Dr.-Ing. Tobias Meisen</a:t>
            </a:r>
            <a:endParaRPr lang="de-DE" sz="1400" b="1" dirty="0">
              <a:solidFill>
                <a:srgbClr val="4D4D4D"/>
              </a:solidFill>
              <a:latin typeface="Calibri" pitchFamily="34" charset="0"/>
            </a:endParaRPr>
          </a:p>
          <a:p>
            <a:pPr>
              <a:buClr>
                <a:srgbClr val="006DB6"/>
              </a:buClr>
              <a:buSzPct val="90000"/>
              <a:buFont typeface="Wingdings" pitchFamily="2" charset="2"/>
              <a:buNone/>
            </a:pPr>
            <a:r>
              <a:rPr lang="de-DE" sz="1200" dirty="0" smtClean="0">
                <a:solidFill>
                  <a:srgbClr val="4D4D4D"/>
                </a:solidFill>
                <a:latin typeface="Calibri" pitchFamily="34" charset="0"/>
              </a:rPr>
              <a:t>Managing </a:t>
            </a:r>
            <a:r>
              <a:rPr lang="de-DE" sz="1200" dirty="0" err="1" smtClean="0">
                <a:solidFill>
                  <a:srgbClr val="4D4D4D"/>
                </a:solidFill>
                <a:latin typeface="Calibri" pitchFamily="34" charset="0"/>
              </a:rPr>
              <a:t>Director</a:t>
            </a:r>
            <a:r>
              <a:rPr lang="de-DE" sz="1200" dirty="0" smtClean="0">
                <a:solidFill>
                  <a:srgbClr val="4D4D4D"/>
                </a:solidFill>
                <a:latin typeface="Calibri" pitchFamily="34" charset="0"/>
              </a:rPr>
              <a:t> IMA</a:t>
            </a:r>
            <a:endParaRPr lang="de-DE" sz="1200" dirty="0">
              <a:solidFill>
                <a:srgbClr val="4D4D4D"/>
              </a:solidFill>
              <a:latin typeface="Calibri" pitchFamily="34" charset="0"/>
            </a:endParaRPr>
          </a:p>
          <a:p>
            <a:pPr>
              <a:buClr>
                <a:srgbClr val="006DB6"/>
              </a:buClr>
              <a:buSzPct val="90000"/>
              <a:buFont typeface="Wingdings" pitchFamily="2" charset="2"/>
              <a:buNone/>
            </a:pPr>
            <a:r>
              <a:rPr lang="de-DE" sz="1200" dirty="0" smtClean="0">
                <a:solidFill>
                  <a:srgbClr val="4D4D4D"/>
                </a:solidFill>
                <a:latin typeface="Calibri" pitchFamily="34" charset="0"/>
              </a:rPr>
              <a:t>Phone</a:t>
            </a:r>
            <a:r>
              <a:rPr lang="de-DE" sz="1200" dirty="0">
                <a:solidFill>
                  <a:srgbClr val="4D4D4D"/>
                </a:solidFill>
                <a:latin typeface="Calibri" pitchFamily="34" charset="0"/>
              </a:rPr>
              <a:t>: +49 </a:t>
            </a:r>
            <a:r>
              <a:rPr lang="de-DE" sz="1200" dirty="0" smtClean="0">
                <a:solidFill>
                  <a:srgbClr val="4D4D4D"/>
                </a:solidFill>
                <a:latin typeface="Calibri" pitchFamily="34" charset="0"/>
              </a:rPr>
              <a:t>241-80-91130</a:t>
            </a:r>
            <a:endParaRPr lang="de-DE" sz="1200" dirty="0">
              <a:solidFill>
                <a:srgbClr val="4D4D4D"/>
              </a:solidFill>
              <a:latin typeface="Calibri" pitchFamily="34" charset="0"/>
            </a:endParaRPr>
          </a:p>
          <a:p>
            <a:pPr>
              <a:buClr>
                <a:srgbClr val="006DB6"/>
              </a:buClr>
              <a:buSzPct val="90000"/>
              <a:buFont typeface="Wingdings" pitchFamily="2" charset="2"/>
              <a:buNone/>
            </a:pPr>
            <a:r>
              <a:rPr lang="de-DE" sz="1200" b="1" dirty="0" smtClean="0">
                <a:solidFill>
                  <a:srgbClr val="64AEC0"/>
                </a:solidFill>
                <a:latin typeface="Calibri" pitchFamily="34" charset="0"/>
              </a:rPr>
              <a:t>tobias.meisen@ima-zlw-ifu.rwth-aachen.de</a:t>
            </a:r>
          </a:p>
          <a:p>
            <a:pPr>
              <a:buClr>
                <a:srgbClr val="006DB6"/>
              </a:buClr>
              <a:buSzPct val="90000"/>
              <a:buFont typeface="Wingdings" pitchFamily="2" charset="2"/>
              <a:buNone/>
            </a:pPr>
            <a:endParaRPr lang="de-DE" sz="1400" b="1" dirty="0" smtClean="0">
              <a:solidFill>
                <a:srgbClr val="F6A40E"/>
              </a:solidFill>
              <a:latin typeface="Calibri" pitchFamily="34" charset="0"/>
            </a:endParaRPr>
          </a:p>
          <a:p>
            <a:pPr>
              <a:buClr>
                <a:srgbClr val="006DB6"/>
              </a:buClr>
              <a:buSzPct val="90000"/>
              <a:buFont typeface="Wingdings" pitchFamily="2" charset="2"/>
              <a:buNone/>
            </a:pPr>
            <a:r>
              <a:rPr lang="de-DE" sz="1400" b="1" dirty="0" smtClean="0">
                <a:solidFill>
                  <a:srgbClr val="4D4D4D"/>
                </a:solidFill>
                <a:latin typeface="Calibri" pitchFamily="34" charset="0"/>
              </a:rPr>
              <a:t>Dr</a:t>
            </a:r>
            <a:r>
              <a:rPr lang="de-DE" sz="1400" b="1" dirty="0">
                <a:solidFill>
                  <a:srgbClr val="4D4D4D"/>
                </a:solidFill>
                <a:latin typeface="Calibri" pitchFamily="34" charset="0"/>
              </a:rPr>
              <a:t>.-Ing. </a:t>
            </a:r>
            <a:r>
              <a:rPr lang="de-DE" sz="1400" b="1" dirty="0" smtClean="0">
                <a:solidFill>
                  <a:srgbClr val="4D4D4D"/>
                </a:solidFill>
                <a:latin typeface="Calibri" pitchFamily="34" charset="0"/>
              </a:rPr>
              <a:t>Dipl.-</a:t>
            </a:r>
            <a:r>
              <a:rPr lang="de-DE" sz="1400" b="1" dirty="0" err="1" smtClean="0">
                <a:solidFill>
                  <a:srgbClr val="4D4D4D"/>
                </a:solidFill>
                <a:latin typeface="Calibri" pitchFamily="34" charset="0"/>
              </a:rPr>
              <a:t>Inform</a:t>
            </a:r>
            <a:r>
              <a:rPr lang="de-DE" sz="1400" b="1" dirty="0" smtClean="0">
                <a:solidFill>
                  <a:srgbClr val="4D4D4D"/>
                </a:solidFill>
                <a:latin typeface="Calibri" pitchFamily="34" charset="0"/>
              </a:rPr>
              <a:t>. Christian </a:t>
            </a:r>
            <a:r>
              <a:rPr lang="de-DE" sz="1400" b="1" dirty="0" err="1" smtClean="0">
                <a:solidFill>
                  <a:srgbClr val="4D4D4D"/>
                </a:solidFill>
                <a:latin typeface="Calibri" pitchFamily="34" charset="0"/>
              </a:rPr>
              <a:t>Tummel</a:t>
            </a:r>
            <a:endParaRPr lang="de-DE" sz="1400" b="1" dirty="0">
              <a:solidFill>
                <a:srgbClr val="4D4D4D"/>
              </a:solidFill>
              <a:latin typeface="Calibri" pitchFamily="34" charset="0"/>
            </a:endParaRPr>
          </a:p>
          <a:p>
            <a:pPr>
              <a:buClr>
                <a:srgbClr val="006DB6"/>
              </a:buClr>
              <a:buSzPct val="90000"/>
              <a:buFont typeface="Wingdings" pitchFamily="2" charset="2"/>
              <a:buNone/>
            </a:pPr>
            <a:r>
              <a:rPr lang="de-DE" sz="1200" dirty="0" smtClean="0">
                <a:solidFill>
                  <a:srgbClr val="4D4D4D"/>
                </a:solidFill>
                <a:latin typeface="Calibri" pitchFamily="34" charset="0"/>
              </a:rPr>
              <a:t>Research Group Leader</a:t>
            </a:r>
            <a:r>
              <a:rPr lang="de-DE" sz="1200" dirty="0">
                <a:solidFill>
                  <a:srgbClr val="4D4D4D"/>
                </a:solidFill>
                <a:latin typeface="Calibri" pitchFamily="34" charset="0"/>
              </a:rPr>
              <a:t>: Agile Management &amp; </a:t>
            </a:r>
            <a:r>
              <a:rPr lang="de-DE" sz="1200" dirty="0" err="1">
                <a:solidFill>
                  <a:srgbClr val="4D4D4D"/>
                </a:solidFill>
                <a:latin typeface="Calibri" pitchFamily="34" charset="0"/>
              </a:rPr>
              <a:t>eHumanities</a:t>
            </a:r>
            <a:endParaRPr lang="de-DE" sz="1200" dirty="0">
              <a:solidFill>
                <a:srgbClr val="4D4D4D"/>
              </a:solidFill>
              <a:latin typeface="Calibri" pitchFamily="34" charset="0"/>
            </a:endParaRPr>
          </a:p>
          <a:p>
            <a:pPr>
              <a:buClr>
                <a:srgbClr val="006DB6"/>
              </a:buClr>
              <a:buSzPct val="90000"/>
              <a:buFont typeface="Wingdings" pitchFamily="2" charset="2"/>
              <a:buNone/>
            </a:pPr>
            <a:r>
              <a:rPr lang="de-DE" sz="1200" dirty="0" smtClean="0">
                <a:solidFill>
                  <a:srgbClr val="4D4D4D"/>
                </a:solidFill>
                <a:latin typeface="Calibri" pitchFamily="34" charset="0"/>
              </a:rPr>
              <a:t>Phone</a:t>
            </a:r>
            <a:r>
              <a:rPr lang="de-DE" sz="1200" dirty="0">
                <a:solidFill>
                  <a:srgbClr val="4D4D4D"/>
                </a:solidFill>
                <a:latin typeface="Calibri" pitchFamily="34" charset="0"/>
              </a:rPr>
              <a:t>: +49 </a:t>
            </a:r>
            <a:r>
              <a:rPr lang="de-DE" sz="1200" dirty="0" smtClean="0">
                <a:solidFill>
                  <a:srgbClr val="4D4D4D"/>
                </a:solidFill>
                <a:latin typeface="Calibri" pitchFamily="34" charset="0"/>
              </a:rPr>
              <a:t>241-80-91142</a:t>
            </a:r>
            <a:endParaRPr lang="de-DE" sz="1200" dirty="0">
              <a:solidFill>
                <a:srgbClr val="4D4D4D"/>
              </a:solidFill>
              <a:latin typeface="Calibri" pitchFamily="34" charset="0"/>
            </a:endParaRPr>
          </a:p>
          <a:p>
            <a:pPr>
              <a:buClr>
                <a:srgbClr val="006DB6"/>
              </a:buClr>
              <a:buSzPct val="90000"/>
              <a:buFont typeface="Wingdings" pitchFamily="2" charset="2"/>
              <a:buNone/>
            </a:pPr>
            <a:r>
              <a:rPr lang="de-DE" sz="1200" b="1" dirty="0" smtClean="0">
                <a:solidFill>
                  <a:srgbClr val="64AEC0"/>
                </a:solidFill>
                <a:latin typeface="Calibri" pitchFamily="34" charset="0"/>
              </a:rPr>
              <a:t>christian.tummel@ima-zlw-ifu.rwth-aachen.de</a:t>
            </a:r>
            <a:endParaRPr lang="de-DE" sz="1200" b="1" dirty="0">
              <a:solidFill>
                <a:srgbClr val="F6A40E"/>
              </a:solidFill>
              <a:latin typeface="Calibri" pitchFamily="34" charset="0"/>
            </a:endParaRPr>
          </a:p>
          <a:p>
            <a:pPr>
              <a:buClr>
                <a:srgbClr val="006DB6"/>
              </a:buClr>
              <a:buSzPct val="90000"/>
              <a:buFont typeface="Wingdings" pitchFamily="2" charset="2"/>
              <a:buNone/>
            </a:pPr>
            <a:endParaRPr lang="de-DE" sz="1400" b="1" dirty="0" smtClean="0">
              <a:solidFill>
                <a:srgbClr val="F6A40E"/>
              </a:solidFill>
              <a:latin typeface="Calibri" pitchFamily="34" charset="0"/>
            </a:endParaRPr>
          </a:p>
          <a:p>
            <a:pPr marL="87313">
              <a:buClr>
                <a:srgbClr val="006DB6"/>
              </a:buClr>
              <a:buSzPct val="90000"/>
              <a:buFont typeface="Wingdings" pitchFamily="2" charset="2"/>
              <a:buNone/>
            </a:pPr>
            <a:endParaRPr lang="de-DE" sz="1400" b="1" dirty="0">
              <a:solidFill>
                <a:srgbClr val="E0A102"/>
              </a:solidFill>
              <a:latin typeface="Calibri" pitchFamily="34" charset="0"/>
            </a:endParaRPr>
          </a:p>
        </p:txBody>
      </p:sp>
      <p:sp>
        <p:nvSpPr>
          <p:cNvPr id="17" name="Date Placeholder 13"/>
          <p:cNvSpPr txBox="1">
            <a:spLocks/>
          </p:cNvSpPr>
          <p:nvPr/>
        </p:nvSpPr>
        <p:spPr bwMode="auto">
          <a:xfrm>
            <a:off x="3132138" y="6280150"/>
            <a:ext cx="2808287" cy="4556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eaLnBrk="1" latinLnBrk="0" hangingPunct="1">
              <a:defRPr kumimoji="0" sz="120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 smtClean="0">
                <a:solidFill>
                  <a:schemeClr val="bg1">
                    <a:lumMod val="65000"/>
                  </a:schemeClr>
                </a:solidFill>
              </a:rPr>
              <a:t>www.ima-zlw-ifu.rwth-aachen.de</a:t>
            </a:r>
          </a:p>
        </p:txBody>
      </p:sp>
      <p:sp>
        <p:nvSpPr>
          <p:cNvPr id="72714" name="Rectangle 10"/>
          <p:cNvSpPr>
            <a:spLocks noChangeArrowheads="1"/>
          </p:cNvSpPr>
          <p:nvPr/>
        </p:nvSpPr>
        <p:spPr bwMode="auto">
          <a:xfrm>
            <a:off x="8709025" y="457200"/>
            <a:ext cx="177800" cy="188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569" y="909753"/>
            <a:ext cx="3181350" cy="192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412" y="2688007"/>
            <a:ext cx="2485120" cy="186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sj680692\MULF_SVN\Sabina.Jeschke\Gekaufte_Bilder\Fotolia_51370971_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97" y="4274549"/>
            <a:ext cx="2431208" cy="162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93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uppieren 47"/>
          <p:cNvGrpSpPr/>
          <p:nvPr/>
        </p:nvGrpSpPr>
        <p:grpSpPr>
          <a:xfrm>
            <a:off x="2697737" y="2736503"/>
            <a:ext cx="3748527" cy="1384995"/>
            <a:chOff x="2697737" y="2514602"/>
            <a:chExt cx="3748527" cy="1384995"/>
          </a:xfrm>
        </p:grpSpPr>
        <p:sp>
          <p:nvSpPr>
            <p:cNvPr id="2" name="Textfeld 1"/>
            <p:cNvSpPr txBox="1"/>
            <p:nvPr/>
          </p:nvSpPr>
          <p:spPr>
            <a:xfrm>
              <a:off x="2697737" y="2514602"/>
              <a:ext cx="3748527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200" dirty="0">
                  <a:solidFill>
                    <a:srgbClr val="64AEC0"/>
                  </a:solidFill>
                  <a:latin typeface="+mj-lt"/>
                  <a:ea typeface="+mj-ea"/>
                  <a:cs typeface="+mj-cs"/>
                </a:rPr>
                <a:t>Institute </a:t>
              </a:r>
              <a:r>
                <a:rPr lang="de-DE" sz="4200" dirty="0" smtClean="0">
                  <a:solidFill>
                    <a:srgbClr val="64AEC0"/>
                  </a:solidFill>
                  <a:latin typeface="+mj-lt"/>
                  <a:ea typeface="+mj-ea"/>
                  <a:cs typeface="+mj-cs"/>
                </a:rPr>
                <a:t>Cluster</a:t>
              </a:r>
              <a:endParaRPr lang="de-DE" sz="4200" dirty="0">
                <a:solidFill>
                  <a:srgbClr val="64AEC0"/>
                </a:solidFill>
                <a:latin typeface="+mj-lt"/>
                <a:ea typeface="+mj-ea"/>
                <a:cs typeface="+mj-cs"/>
              </a:endParaRPr>
            </a:p>
            <a:p>
              <a:endParaRPr lang="de-DE" sz="4200" b="1" dirty="0">
                <a:solidFill>
                  <a:srgbClr val="64AEC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2745256" y="3151368"/>
              <a:ext cx="359149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200" b="1" dirty="0">
                  <a:solidFill>
                    <a:srgbClr val="64AEC0"/>
                  </a:solidFill>
                  <a:latin typeface="+mj-lt"/>
                  <a:ea typeface="+mj-ea"/>
                  <a:cs typeface="+mj-cs"/>
                </a:rPr>
                <a:t>IMA/ZLW &amp; IfU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922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60839" y="3332163"/>
            <a:ext cx="8626720" cy="1270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de-DE" sz="2400" b="1" baseline="-25000">
              <a:solidFill>
                <a:srgbClr val="000000"/>
              </a:solidFill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60839" y="3662363"/>
            <a:ext cx="8626720" cy="125412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de-DE" sz="2400" b="1" baseline="-25000">
              <a:solidFill>
                <a:srgbClr val="000000"/>
              </a:solidFill>
            </a:endParaRP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260839" y="4000500"/>
            <a:ext cx="8626720" cy="1270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de-DE" sz="2400" b="1" baseline="-25000">
              <a:solidFill>
                <a:srgbClr val="000000"/>
              </a:solidFill>
            </a:endParaRPr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260839" y="4321175"/>
            <a:ext cx="8626720" cy="1270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de-DE" sz="2400" b="1" baseline="-25000">
              <a:solidFill>
                <a:srgbClr val="000000"/>
              </a:solidFill>
            </a:endParaRPr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260839" y="3003551"/>
            <a:ext cx="8626720" cy="125413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de-DE" sz="2400" b="1" baseline="-25000">
              <a:solidFill>
                <a:srgbClr val="000000"/>
              </a:solidFill>
            </a:endParaRPr>
          </a:p>
        </p:txBody>
      </p:sp>
      <p:sp>
        <p:nvSpPr>
          <p:cNvPr id="5128" name="AutoShape 14"/>
          <p:cNvSpPr>
            <a:spLocks noChangeArrowheads="1"/>
          </p:cNvSpPr>
          <p:nvPr/>
        </p:nvSpPr>
        <p:spPr bwMode="auto">
          <a:xfrm>
            <a:off x="1031631" y="876300"/>
            <a:ext cx="7085135" cy="1627188"/>
          </a:xfrm>
          <a:prstGeom prst="triangle">
            <a:avLst>
              <a:gd name="adj" fmla="val 50134"/>
            </a:avLst>
          </a:prstGeom>
          <a:solidFill>
            <a:srgbClr val="7777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endParaRPr lang="de-DE" sz="2000" b="1" baseline="-25000">
              <a:solidFill>
                <a:srgbClr val="FFFFFF"/>
              </a:solidFill>
            </a:endParaRPr>
          </a:p>
        </p:txBody>
      </p:sp>
      <p:sp>
        <p:nvSpPr>
          <p:cNvPr id="5129" name="Text Box 27"/>
          <p:cNvSpPr txBox="1">
            <a:spLocks noChangeArrowheads="1"/>
          </p:cNvSpPr>
          <p:nvPr/>
        </p:nvSpPr>
        <p:spPr bwMode="auto">
          <a:xfrm>
            <a:off x="646235" y="1152526"/>
            <a:ext cx="15541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600" b="1" baseline="-25000" dirty="0" smtClean="0">
                <a:solidFill>
                  <a:srgbClr val="4D4D4D"/>
                </a:solidFill>
              </a:rPr>
              <a:t>apl.-Prof. Dr</a:t>
            </a:r>
            <a:r>
              <a:rPr lang="nl-NL" sz="1600" b="1" baseline="-25000" dirty="0">
                <a:solidFill>
                  <a:srgbClr val="4D4D4D"/>
                </a:solidFill>
              </a:rPr>
              <a:t>. </a:t>
            </a:r>
            <a:r>
              <a:rPr lang="nl-NL" sz="1600" b="1" baseline="-25000" dirty="0" smtClean="0">
                <a:solidFill>
                  <a:srgbClr val="4D4D4D"/>
                </a:solidFill>
              </a:rPr>
              <a:t>habil. </a:t>
            </a:r>
            <a:r>
              <a:rPr lang="nl-NL" sz="1600" b="1" baseline="-25000" dirty="0">
                <a:solidFill>
                  <a:srgbClr val="4D4D4D"/>
                </a:solidFill>
              </a:rPr>
              <a:t/>
            </a:r>
            <a:br>
              <a:rPr lang="nl-NL" sz="1600" b="1" baseline="-25000" dirty="0">
                <a:solidFill>
                  <a:srgbClr val="4D4D4D"/>
                </a:solidFill>
              </a:rPr>
            </a:br>
            <a:r>
              <a:rPr lang="nl-NL" sz="1600" b="1" baseline="-25000" dirty="0">
                <a:solidFill>
                  <a:srgbClr val="4D4D4D"/>
                </a:solidFill>
              </a:rPr>
              <a:t>Ingrid </a:t>
            </a:r>
            <a:r>
              <a:rPr lang="nl-NL" sz="1600" b="1" baseline="-25000" dirty="0" smtClean="0">
                <a:solidFill>
                  <a:srgbClr val="4D4D4D"/>
                </a:solidFill>
              </a:rPr>
              <a:t>Isenhardt</a:t>
            </a:r>
          </a:p>
          <a:p>
            <a:pPr>
              <a:spcBef>
                <a:spcPct val="50000"/>
              </a:spcBef>
            </a:pPr>
            <a:r>
              <a:rPr lang="nl-NL" sz="1600" b="1" baseline="-25000" dirty="0">
                <a:solidFill>
                  <a:srgbClr val="4D4D4D"/>
                </a:solidFill>
              </a:rPr>
              <a:t>Deputy Head </a:t>
            </a:r>
            <a:r>
              <a:rPr lang="nl-NL" sz="1600" b="1" baseline="-25000" dirty="0" smtClean="0">
                <a:solidFill>
                  <a:srgbClr val="4D4D4D"/>
                </a:solidFill>
              </a:rPr>
              <a:t/>
            </a:r>
            <a:br>
              <a:rPr lang="nl-NL" sz="1600" b="1" baseline="-25000" dirty="0" smtClean="0">
                <a:solidFill>
                  <a:srgbClr val="4D4D4D"/>
                </a:solidFill>
              </a:rPr>
            </a:br>
            <a:r>
              <a:rPr lang="nl-NL" sz="1600" b="1" baseline="-25000" dirty="0" smtClean="0">
                <a:solidFill>
                  <a:srgbClr val="4D4D4D"/>
                </a:solidFill>
              </a:rPr>
              <a:t>of</a:t>
            </a:r>
            <a:r>
              <a:rPr lang="nl-NL" sz="1600" b="1" baseline="-25000" dirty="0">
                <a:solidFill>
                  <a:srgbClr val="4D4D4D"/>
                </a:solidFill>
              </a:rPr>
              <a:t> </a:t>
            </a:r>
            <a:r>
              <a:rPr lang="nl-NL" sz="1600" b="1" baseline="-25000" dirty="0" smtClean="0">
                <a:solidFill>
                  <a:srgbClr val="4D4D4D"/>
                </a:solidFill>
              </a:rPr>
              <a:t>Institute</a:t>
            </a:r>
            <a:endParaRPr lang="nl-NL" sz="1600" b="1" baseline="-25000" dirty="0">
              <a:solidFill>
                <a:srgbClr val="4D4D4D"/>
              </a:solidFill>
            </a:endParaRPr>
          </a:p>
          <a:p>
            <a:pPr>
              <a:spcBef>
                <a:spcPct val="50000"/>
              </a:spcBef>
            </a:pPr>
            <a:endParaRPr lang="nl-NL" sz="1600" b="1" baseline="-25000" dirty="0">
              <a:solidFill>
                <a:srgbClr val="4D4D4D"/>
              </a:solidFill>
            </a:endParaRPr>
          </a:p>
        </p:txBody>
      </p:sp>
      <p:sp>
        <p:nvSpPr>
          <p:cNvPr id="5131" name="Text Box 29"/>
          <p:cNvSpPr txBox="1">
            <a:spLocks noChangeArrowheads="1"/>
          </p:cNvSpPr>
          <p:nvPr/>
        </p:nvSpPr>
        <p:spPr bwMode="auto">
          <a:xfrm>
            <a:off x="2666976" y="666747"/>
            <a:ext cx="1737946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600" b="1" baseline="-25000" dirty="0">
                <a:solidFill>
                  <a:srgbClr val="4D4D4D"/>
                </a:solidFill>
              </a:rPr>
              <a:t>Prof. Dr. rer. nat. </a:t>
            </a:r>
            <a:br>
              <a:rPr lang="de-DE" sz="1600" b="1" baseline="-25000" dirty="0">
                <a:solidFill>
                  <a:srgbClr val="4D4D4D"/>
                </a:solidFill>
              </a:rPr>
            </a:br>
            <a:r>
              <a:rPr lang="de-DE" sz="1600" b="1" baseline="-25000" dirty="0">
                <a:solidFill>
                  <a:srgbClr val="4D4D4D"/>
                </a:solidFill>
              </a:rPr>
              <a:t>Sabina </a:t>
            </a:r>
            <a:r>
              <a:rPr lang="de-DE" sz="1600" b="1" baseline="-25000" dirty="0" smtClean="0">
                <a:solidFill>
                  <a:srgbClr val="4D4D4D"/>
                </a:solidFill>
              </a:rPr>
              <a:t>Jeschke</a:t>
            </a:r>
          </a:p>
          <a:p>
            <a:pPr>
              <a:spcBef>
                <a:spcPct val="50000"/>
              </a:spcBef>
            </a:pPr>
            <a:r>
              <a:rPr lang="de-DE" sz="1600" b="1" baseline="-25000" dirty="0" smtClean="0">
                <a:solidFill>
                  <a:srgbClr val="4D4D4D"/>
                </a:solidFill>
              </a:rPr>
              <a:t>Head </a:t>
            </a:r>
            <a:r>
              <a:rPr lang="de-DE" sz="1600" b="1" baseline="-25000" dirty="0" err="1" smtClean="0">
                <a:solidFill>
                  <a:srgbClr val="4D4D4D"/>
                </a:solidFill>
              </a:rPr>
              <a:t>of</a:t>
            </a:r>
            <a:r>
              <a:rPr lang="de-DE" sz="1600" b="1" baseline="-25000" dirty="0" smtClean="0">
                <a:solidFill>
                  <a:srgbClr val="4D4D4D"/>
                </a:solidFill>
              </a:rPr>
              <a:t> Institute</a:t>
            </a:r>
            <a:endParaRPr lang="de-DE" sz="1600" b="1" baseline="-25000" dirty="0">
              <a:solidFill>
                <a:srgbClr val="4D4D4D"/>
              </a:solidFill>
            </a:endParaRPr>
          </a:p>
        </p:txBody>
      </p:sp>
      <p:pic>
        <p:nvPicPr>
          <p:cNvPr id="5134" name="Picture 27" descr="Klaus Hennin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43" y="1500189"/>
            <a:ext cx="735623" cy="936625"/>
          </a:xfrm>
          <a:prstGeom prst="rect">
            <a:avLst/>
          </a:prstGeom>
          <a:noFill/>
          <a:ln w="9525">
            <a:solidFill>
              <a:srgbClr val="4D4D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29" descr="Foto-Frank Hees"/>
          <p:cNvPicPr>
            <a:picLocks noChangeArrowheads="1"/>
          </p:cNvPicPr>
          <p:nvPr/>
        </p:nvPicPr>
        <p:blipFill>
          <a:blip r:embed="rId3" cstate="print">
            <a:lum bright="10000" contrast="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459" y="1223963"/>
            <a:ext cx="764931" cy="971550"/>
          </a:xfrm>
          <a:prstGeom prst="rect">
            <a:avLst/>
          </a:prstGeom>
          <a:noFill/>
          <a:ln w="9525">
            <a:solidFill>
              <a:srgbClr val="4D4D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Text Box 27"/>
          <p:cNvSpPr txBox="1">
            <a:spLocks noChangeArrowheads="1"/>
          </p:cNvSpPr>
          <p:nvPr/>
        </p:nvSpPr>
        <p:spPr bwMode="auto">
          <a:xfrm>
            <a:off x="7345974" y="1152526"/>
            <a:ext cx="13672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600" b="1" baseline="-25000" dirty="0" smtClean="0">
                <a:solidFill>
                  <a:srgbClr val="4D4D4D"/>
                </a:solidFill>
              </a:rPr>
              <a:t>Dr</a:t>
            </a:r>
            <a:r>
              <a:rPr lang="nl-NL" sz="1600" b="1" baseline="-25000" dirty="0">
                <a:solidFill>
                  <a:srgbClr val="4D4D4D"/>
                </a:solidFill>
              </a:rPr>
              <a:t>. rer. nat.</a:t>
            </a:r>
            <a:br>
              <a:rPr lang="nl-NL" sz="1600" b="1" baseline="-25000" dirty="0">
                <a:solidFill>
                  <a:srgbClr val="4D4D4D"/>
                </a:solidFill>
              </a:rPr>
            </a:br>
            <a:r>
              <a:rPr lang="nl-NL" sz="1600" b="1" baseline="-25000" dirty="0">
                <a:solidFill>
                  <a:srgbClr val="4D4D4D"/>
                </a:solidFill>
              </a:rPr>
              <a:t>Frank </a:t>
            </a:r>
            <a:r>
              <a:rPr lang="nl-NL" sz="1600" b="1" baseline="-25000" dirty="0" smtClean="0">
                <a:solidFill>
                  <a:srgbClr val="4D4D4D"/>
                </a:solidFill>
              </a:rPr>
              <a:t>Hees</a:t>
            </a:r>
          </a:p>
          <a:p>
            <a:pPr>
              <a:spcBef>
                <a:spcPct val="50000"/>
              </a:spcBef>
            </a:pPr>
            <a:r>
              <a:rPr lang="nl-NL" sz="1600" b="1" baseline="-25000" dirty="0" smtClean="0">
                <a:solidFill>
                  <a:srgbClr val="4D4D4D"/>
                </a:solidFill>
              </a:rPr>
              <a:t>Vice Deputy Head </a:t>
            </a:r>
            <a:br>
              <a:rPr lang="nl-NL" sz="1600" b="1" baseline="-25000" dirty="0" smtClean="0">
                <a:solidFill>
                  <a:srgbClr val="4D4D4D"/>
                </a:solidFill>
              </a:rPr>
            </a:br>
            <a:r>
              <a:rPr lang="nl-NL" sz="1600" b="1" baseline="-25000" dirty="0" smtClean="0">
                <a:solidFill>
                  <a:srgbClr val="4D4D4D"/>
                </a:solidFill>
              </a:rPr>
              <a:t>of</a:t>
            </a:r>
            <a:r>
              <a:rPr lang="nl-NL" sz="1600" b="1" baseline="-25000" dirty="0">
                <a:solidFill>
                  <a:srgbClr val="4D4D4D"/>
                </a:solidFill>
              </a:rPr>
              <a:t> </a:t>
            </a:r>
            <a:r>
              <a:rPr lang="nl-NL" sz="1600" b="1" baseline="-25000" dirty="0" smtClean="0">
                <a:solidFill>
                  <a:srgbClr val="4D4D4D"/>
                </a:solidFill>
              </a:rPr>
              <a:t>Institute</a:t>
            </a:r>
            <a:endParaRPr lang="nl-NL" sz="1600" b="1" baseline="-25000" dirty="0">
              <a:solidFill>
                <a:srgbClr val="4D4D4D"/>
              </a:solidFill>
            </a:endParaRPr>
          </a:p>
        </p:txBody>
      </p:sp>
      <p:sp>
        <p:nvSpPr>
          <p:cNvPr id="5138" name="Rectangle 37"/>
          <p:cNvSpPr>
            <a:spLocks noChangeArrowheads="1"/>
          </p:cNvSpPr>
          <p:nvPr/>
        </p:nvSpPr>
        <p:spPr bwMode="auto">
          <a:xfrm>
            <a:off x="1165624" y="2592388"/>
            <a:ext cx="1980000" cy="2214000"/>
          </a:xfrm>
          <a:prstGeom prst="rect">
            <a:avLst/>
          </a:prstGeom>
          <a:solidFill>
            <a:srgbClr val="50AEC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</a:pPr>
            <a:r>
              <a:rPr lang="de-DE" sz="1600" b="1" baseline="-25000" dirty="0" err="1" smtClean="0">
                <a:solidFill>
                  <a:srgbClr val="FFFFFF"/>
                </a:solidFill>
              </a:rPr>
              <a:t>IMA</a:t>
            </a:r>
            <a:endParaRPr lang="de-DE" sz="1600" b="1" baseline="-25000" dirty="0">
              <a:solidFill>
                <a:srgbClr val="FFFFFF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1050" b="1" dirty="0" smtClean="0">
                <a:solidFill>
                  <a:schemeClr val="bg1"/>
                </a:solidFill>
                <a:latin typeface="+mj-lt"/>
                <a:cs typeface="Calibri" pitchFamily="34" charset="0"/>
              </a:rPr>
              <a:t>Institute </a:t>
            </a:r>
            <a:r>
              <a:rPr lang="en-US" sz="1050" b="1" dirty="0">
                <a:solidFill>
                  <a:schemeClr val="bg1"/>
                </a:solidFill>
                <a:latin typeface="+mj-lt"/>
                <a:cs typeface="Calibri" pitchFamily="34" charset="0"/>
              </a:rPr>
              <a:t>of Information Management in Mechanical Engineering </a:t>
            </a:r>
            <a:endParaRPr lang="de-DE" sz="1600" b="1" baseline="-25000" dirty="0" smtClean="0">
              <a:solidFill>
                <a:srgbClr val="FFFFFF"/>
              </a:solidFill>
            </a:endParaRPr>
          </a:p>
          <a:p>
            <a:pPr eaLnBrk="0" hangingPunct="0">
              <a:defRPr/>
            </a:pPr>
            <a:endParaRPr lang="de-DE" sz="1600" b="1" baseline="-25000" dirty="0">
              <a:solidFill>
                <a:srgbClr val="FFFFFF"/>
              </a:solidFill>
            </a:endParaRPr>
          </a:p>
          <a:p>
            <a:pPr eaLnBrk="0" hangingPunct="0">
              <a:defRPr/>
            </a:pPr>
            <a:endParaRPr lang="de-DE" sz="1600" b="1" baseline="-25000" dirty="0">
              <a:solidFill>
                <a:srgbClr val="FFFFFF"/>
              </a:solidFill>
            </a:endParaRPr>
          </a:p>
          <a:p>
            <a:pPr eaLnBrk="0" hangingPunct="0">
              <a:defRPr/>
            </a:pPr>
            <a:endParaRPr lang="de-DE" sz="1600" b="1" baseline="-25000" dirty="0">
              <a:solidFill>
                <a:srgbClr val="FFFFFF"/>
              </a:solidFill>
            </a:endParaRPr>
          </a:p>
          <a:p>
            <a:pPr eaLnBrk="0" hangingPunct="0">
              <a:spcAft>
                <a:spcPts val="400"/>
              </a:spcAft>
            </a:pPr>
            <a:endParaRPr lang="de-DE" sz="1600" b="1" baseline="-25000" dirty="0" smtClean="0">
              <a:solidFill>
                <a:srgbClr val="FFFFFF"/>
              </a:solidFill>
            </a:endParaRPr>
          </a:p>
          <a:p>
            <a:pPr eaLnBrk="0" hangingPunct="0"/>
            <a:r>
              <a:rPr lang="de-DE" sz="1600" b="1" baseline="-25000" dirty="0" smtClean="0">
                <a:solidFill>
                  <a:srgbClr val="FFFFFF"/>
                </a:solidFill>
              </a:rPr>
              <a:t>Prof. Dr</a:t>
            </a:r>
            <a:r>
              <a:rPr lang="de-DE" sz="1600" b="1" baseline="-25000" dirty="0">
                <a:solidFill>
                  <a:srgbClr val="FFFFFF"/>
                </a:solidFill>
              </a:rPr>
              <a:t>.-Ing. </a:t>
            </a:r>
            <a:endParaRPr lang="de-DE" sz="1600" b="1" baseline="-25000" dirty="0" smtClean="0">
              <a:solidFill>
                <a:srgbClr val="FFFFFF"/>
              </a:solidFill>
            </a:endParaRPr>
          </a:p>
          <a:p>
            <a:pPr eaLnBrk="0" hangingPunct="0"/>
            <a:r>
              <a:rPr lang="de-DE" sz="1600" b="1" baseline="-25000" dirty="0" smtClean="0">
                <a:solidFill>
                  <a:srgbClr val="FFFFFF"/>
                </a:solidFill>
              </a:rPr>
              <a:t>Tobias </a:t>
            </a:r>
            <a:r>
              <a:rPr lang="de-DE" sz="1600" b="1" baseline="-25000" dirty="0">
                <a:solidFill>
                  <a:srgbClr val="FFFFFF"/>
                </a:solidFill>
              </a:rPr>
              <a:t>Meisen</a:t>
            </a:r>
          </a:p>
          <a:p>
            <a:pPr eaLnBrk="0" hangingPunct="0">
              <a:spcBef>
                <a:spcPts val="0"/>
              </a:spcBef>
            </a:pPr>
            <a:r>
              <a:rPr lang="de-DE" sz="1100" baseline="-25000" dirty="0" smtClean="0">
                <a:solidFill>
                  <a:srgbClr val="FFFFFF"/>
                </a:solidFill>
              </a:rPr>
              <a:t/>
            </a:r>
            <a:br>
              <a:rPr lang="de-DE" sz="1100" baseline="-25000" dirty="0" smtClean="0">
                <a:solidFill>
                  <a:srgbClr val="FFFFFF"/>
                </a:solidFill>
              </a:rPr>
            </a:br>
            <a:r>
              <a:rPr lang="de-DE" sz="1100" baseline="-25000" dirty="0" smtClean="0">
                <a:solidFill>
                  <a:srgbClr val="FFFFFF"/>
                </a:solidFill>
              </a:rPr>
              <a:t>Managing </a:t>
            </a:r>
            <a:r>
              <a:rPr lang="de-DE" sz="1100" baseline="-25000" dirty="0" err="1" smtClean="0">
                <a:solidFill>
                  <a:srgbClr val="FFFFFF"/>
                </a:solidFill>
              </a:rPr>
              <a:t>Director</a:t>
            </a:r>
            <a:r>
              <a:rPr lang="de-DE" sz="1100" baseline="-25000" dirty="0" smtClean="0">
                <a:solidFill>
                  <a:srgbClr val="FFFFFF"/>
                </a:solidFill>
              </a:rPr>
              <a:t>  </a:t>
            </a:r>
          </a:p>
          <a:p>
            <a:pPr eaLnBrk="0" hangingPunct="0">
              <a:spcBef>
                <a:spcPts val="0"/>
              </a:spcBef>
            </a:pPr>
            <a:r>
              <a:rPr lang="de-DE" sz="1100" baseline="-25000" dirty="0" smtClean="0">
                <a:solidFill>
                  <a:srgbClr val="FFFFFF"/>
                </a:solidFill>
              </a:rPr>
              <a:t>Junior </a:t>
            </a:r>
            <a:r>
              <a:rPr lang="de-DE" sz="1100" baseline="-25000" dirty="0" err="1" smtClean="0">
                <a:solidFill>
                  <a:srgbClr val="FFFFFF"/>
                </a:solidFill>
              </a:rPr>
              <a:t>Professorship</a:t>
            </a:r>
            <a:endParaRPr lang="de-DE" sz="1100" baseline="-25000" dirty="0" smtClean="0">
              <a:solidFill>
                <a:srgbClr val="FFFFFF"/>
              </a:solidFill>
            </a:endParaRPr>
          </a:p>
        </p:txBody>
      </p:sp>
      <p:sp>
        <p:nvSpPr>
          <p:cNvPr id="5139" name="Rectangle 39"/>
          <p:cNvSpPr>
            <a:spLocks noChangeArrowheads="1"/>
          </p:cNvSpPr>
          <p:nvPr/>
        </p:nvSpPr>
        <p:spPr bwMode="auto">
          <a:xfrm>
            <a:off x="3589780" y="2592388"/>
            <a:ext cx="1980000" cy="2214000"/>
          </a:xfrm>
          <a:prstGeom prst="rect">
            <a:avLst/>
          </a:prstGeom>
          <a:solidFill>
            <a:srgbClr val="F8B00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  <a:defRPr/>
            </a:pPr>
            <a:r>
              <a:rPr lang="de-DE" sz="1600" b="1" baseline="-25000" dirty="0" smtClean="0">
                <a:solidFill>
                  <a:srgbClr val="FFFFFF"/>
                </a:solidFill>
              </a:rPr>
              <a:t>ZLW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de-DE" sz="1600" b="1" baseline="-25000" dirty="0" smtClean="0">
                <a:solidFill>
                  <a:srgbClr val="FFFFFF"/>
                </a:solidFill>
              </a:rPr>
              <a:t>Center </a:t>
            </a:r>
            <a:r>
              <a:rPr lang="de-DE" sz="1600" b="1" baseline="-25000" dirty="0" err="1" smtClean="0">
                <a:solidFill>
                  <a:srgbClr val="FFFFFF"/>
                </a:solidFill>
              </a:rPr>
              <a:t>for</a:t>
            </a:r>
            <a:r>
              <a:rPr lang="de-DE" sz="1600" b="1" baseline="-25000" dirty="0" smtClean="0">
                <a:solidFill>
                  <a:srgbClr val="FFFFFF"/>
                </a:solidFill>
              </a:rPr>
              <a:t> Learning </a:t>
            </a:r>
            <a:r>
              <a:rPr lang="de-DE" sz="1600" b="1" baseline="-25000" dirty="0" err="1" smtClean="0">
                <a:solidFill>
                  <a:srgbClr val="FFFFFF"/>
                </a:solidFill>
              </a:rPr>
              <a:t>and</a:t>
            </a:r>
            <a:r>
              <a:rPr lang="de-DE" sz="1600" b="1" baseline="-25000" dirty="0" smtClean="0">
                <a:solidFill>
                  <a:srgbClr val="FFFFFF"/>
                </a:solidFill>
              </a:rPr>
              <a:t> Knowledge Management</a:t>
            </a:r>
          </a:p>
          <a:p>
            <a:pPr eaLnBrk="0" hangingPunct="0">
              <a:defRPr/>
            </a:pPr>
            <a:endParaRPr lang="de-DE" sz="1600" b="1" baseline="-25000" dirty="0" smtClean="0">
              <a:solidFill>
                <a:srgbClr val="FFFFFF"/>
              </a:solidFill>
            </a:endParaRPr>
          </a:p>
          <a:p>
            <a:pPr eaLnBrk="0" hangingPunct="0">
              <a:defRPr/>
            </a:pPr>
            <a:endParaRPr lang="de-DE" sz="1400" b="1" baseline="-25000" dirty="0" smtClean="0">
              <a:solidFill>
                <a:srgbClr val="FFFFFF"/>
              </a:solidFill>
            </a:endParaRPr>
          </a:p>
          <a:p>
            <a:pPr eaLnBrk="0" hangingPunct="0">
              <a:defRPr/>
            </a:pPr>
            <a:endParaRPr lang="de-DE" sz="1600" b="1" baseline="-25000" dirty="0" smtClean="0">
              <a:solidFill>
                <a:srgbClr val="FFFFFF"/>
              </a:solidFill>
            </a:endParaRPr>
          </a:p>
          <a:p>
            <a:pPr eaLnBrk="0" hangingPunct="0">
              <a:defRPr/>
            </a:pPr>
            <a:endParaRPr lang="de-DE" sz="1400" b="1" baseline="-25000" dirty="0" smtClean="0">
              <a:solidFill>
                <a:srgbClr val="FFFFFF"/>
              </a:solidFill>
            </a:endParaRPr>
          </a:p>
          <a:p>
            <a:pPr eaLnBrk="0" hangingPunct="0">
              <a:spcBef>
                <a:spcPts val="200"/>
              </a:spcBef>
              <a:defRPr/>
            </a:pPr>
            <a:endParaRPr lang="de-DE" sz="1600" b="1" baseline="-25000" dirty="0" smtClean="0">
              <a:solidFill>
                <a:srgbClr val="FFFFFF"/>
              </a:solidFill>
            </a:endParaRPr>
          </a:p>
          <a:p>
            <a:pPr eaLnBrk="0" hangingPunct="0">
              <a:spcBef>
                <a:spcPts val="200"/>
              </a:spcBef>
              <a:defRPr/>
            </a:pPr>
            <a:r>
              <a:rPr lang="de-DE" sz="1600" b="1" baseline="-25000" dirty="0" smtClean="0">
                <a:solidFill>
                  <a:srgbClr val="FFFFFF"/>
                </a:solidFill>
              </a:rPr>
              <a:t>Prof. Dr. phil. </a:t>
            </a:r>
            <a:br>
              <a:rPr lang="de-DE" sz="1600" b="1" baseline="-25000" dirty="0" smtClean="0">
                <a:solidFill>
                  <a:srgbClr val="FFFFFF"/>
                </a:solidFill>
              </a:rPr>
            </a:br>
            <a:r>
              <a:rPr lang="de-DE" sz="1600" b="1" baseline="-25000" dirty="0" smtClean="0">
                <a:solidFill>
                  <a:srgbClr val="FFFFFF"/>
                </a:solidFill>
              </a:rPr>
              <a:t>Anja Richert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de-DE" sz="1100" baseline="-25000" dirty="0" smtClean="0">
                <a:solidFill>
                  <a:srgbClr val="FFFFFF"/>
                </a:solidFill>
              </a:rPr>
              <a:t/>
            </a:r>
            <a:br>
              <a:rPr lang="de-DE" sz="1100" baseline="-25000" dirty="0" smtClean="0">
                <a:solidFill>
                  <a:srgbClr val="FFFFFF"/>
                </a:solidFill>
              </a:rPr>
            </a:br>
            <a:r>
              <a:rPr lang="de-DE" sz="1100" baseline="-25000" dirty="0" smtClean="0">
                <a:solidFill>
                  <a:srgbClr val="FFFFFF"/>
                </a:solidFill>
              </a:rPr>
              <a:t>Managing </a:t>
            </a:r>
            <a:r>
              <a:rPr lang="de-DE" sz="1100" baseline="-25000" dirty="0" err="1" smtClean="0">
                <a:solidFill>
                  <a:srgbClr val="FFFFFF"/>
                </a:solidFill>
              </a:rPr>
              <a:t>Director</a:t>
            </a:r>
            <a:endParaRPr lang="de-DE" sz="1100" baseline="-25000" dirty="0" smtClean="0">
              <a:solidFill>
                <a:srgbClr val="FFFFFF"/>
              </a:solidFill>
            </a:endParaRPr>
          </a:p>
          <a:p>
            <a:pPr eaLnBrk="0" hangingPunct="0">
              <a:spcBef>
                <a:spcPts val="200"/>
              </a:spcBef>
              <a:defRPr/>
            </a:pPr>
            <a:r>
              <a:rPr lang="de-DE" sz="1100" baseline="-25000" dirty="0" smtClean="0">
                <a:solidFill>
                  <a:srgbClr val="FFFFFF"/>
                </a:solidFill>
              </a:rPr>
              <a:t>Junior </a:t>
            </a:r>
            <a:r>
              <a:rPr lang="de-DE" sz="1100" baseline="-25000" dirty="0" err="1" smtClean="0">
                <a:solidFill>
                  <a:srgbClr val="FFFFFF"/>
                </a:solidFill>
              </a:rPr>
              <a:t>Professorship</a:t>
            </a:r>
            <a:r>
              <a:rPr lang="de-DE" sz="1100" baseline="-25000" dirty="0" smtClean="0">
                <a:solidFill>
                  <a:srgbClr val="FFFFFF"/>
                </a:solidFill>
              </a:rPr>
              <a:t> </a:t>
            </a:r>
          </a:p>
          <a:p>
            <a:pPr eaLnBrk="0" hangingPunct="0">
              <a:spcBef>
                <a:spcPct val="50000"/>
              </a:spcBef>
              <a:defRPr/>
            </a:pPr>
            <a:endParaRPr lang="de-DE" sz="1600" b="1" baseline="-25000" dirty="0" smtClean="0">
              <a:solidFill>
                <a:srgbClr val="FFFFFF"/>
              </a:solidFill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 sz="1600" b="1" baseline="-25000" dirty="0" smtClean="0">
              <a:solidFill>
                <a:srgbClr val="FFFFFF"/>
              </a:solidFill>
            </a:endParaRPr>
          </a:p>
          <a:p>
            <a:pPr>
              <a:defRPr/>
            </a:pPr>
            <a:endParaRPr lang="de-DE" dirty="0"/>
          </a:p>
        </p:txBody>
      </p:sp>
      <p:sp>
        <p:nvSpPr>
          <p:cNvPr id="5140" name="Rectangle 40"/>
          <p:cNvSpPr>
            <a:spLocks noChangeArrowheads="1"/>
          </p:cNvSpPr>
          <p:nvPr/>
        </p:nvSpPr>
        <p:spPr bwMode="auto">
          <a:xfrm>
            <a:off x="5997406" y="2595563"/>
            <a:ext cx="1980000" cy="2214000"/>
          </a:xfrm>
          <a:prstGeom prst="rect">
            <a:avLst/>
          </a:prstGeom>
          <a:solidFill>
            <a:srgbClr val="A2CA1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</a:pPr>
            <a:r>
              <a:rPr lang="de-DE" sz="1600" b="1" baseline="-25000" dirty="0" err="1">
                <a:solidFill>
                  <a:srgbClr val="FFFFFF"/>
                </a:solidFill>
              </a:rPr>
              <a:t>IfU</a:t>
            </a:r>
            <a:endParaRPr lang="de-DE" sz="1600" b="1" baseline="-25000" dirty="0">
              <a:solidFill>
                <a:srgbClr val="FFFFFF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de-DE" sz="1600" b="1" baseline="-25000" dirty="0" smtClean="0">
                <a:solidFill>
                  <a:srgbClr val="FFFFFF"/>
                </a:solidFill>
              </a:rPr>
              <a:t>Associated  Institute </a:t>
            </a:r>
            <a:r>
              <a:rPr lang="de-DE" sz="1600" b="1" baseline="-25000" dirty="0" err="1" smtClean="0">
                <a:solidFill>
                  <a:srgbClr val="FFFFFF"/>
                </a:solidFill>
              </a:rPr>
              <a:t>for</a:t>
            </a:r>
            <a:r>
              <a:rPr lang="de-DE" sz="1600" b="1" baseline="-25000" dirty="0" smtClean="0">
                <a:solidFill>
                  <a:srgbClr val="FFFFFF"/>
                </a:solidFill>
              </a:rPr>
              <a:t> Management </a:t>
            </a:r>
            <a:r>
              <a:rPr lang="de-DE" sz="1600" b="1" baseline="-25000" dirty="0" err="1" smtClean="0">
                <a:solidFill>
                  <a:srgbClr val="FFFFFF"/>
                </a:solidFill>
              </a:rPr>
              <a:t>Cybernetics</a:t>
            </a:r>
            <a:endParaRPr lang="de-DE" sz="1600" b="1" baseline="-25000" dirty="0">
              <a:solidFill>
                <a:srgbClr val="FFFFFF"/>
              </a:solidFill>
            </a:endParaRPr>
          </a:p>
          <a:p>
            <a:pPr eaLnBrk="0" hangingPunct="0"/>
            <a:endParaRPr lang="de-DE" sz="1600" b="1" baseline="-25000" dirty="0">
              <a:solidFill>
                <a:srgbClr val="FFFFFF"/>
              </a:solidFill>
            </a:endParaRPr>
          </a:p>
          <a:p>
            <a:pPr eaLnBrk="0" hangingPunct="0"/>
            <a:endParaRPr lang="de-DE" sz="1600" b="1" baseline="-25000" dirty="0" smtClean="0">
              <a:solidFill>
                <a:srgbClr val="FFFFFF"/>
              </a:solidFill>
            </a:endParaRPr>
          </a:p>
          <a:p>
            <a:pPr eaLnBrk="0" hangingPunct="0"/>
            <a:r>
              <a:rPr lang="de-DE" sz="1600" b="1" baseline="-25000" smtClean="0">
                <a:solidFill>
                  <a:srgbClr val="FFFFFF"/>
                </a:solidFill>
              </a:rPr>
              <a:t/>
            </a:r>
            <a:br>
              <a:rPr lang="de-DE" sz="1600" b="1" baseline="-25000" smtClean="0">
                <a:solidFill>
                  <a:srgbClr val="FFFFFF"/>
                </a:solidFill>
              </a:rPr>
            </a:br>
            <a:endParaRPr lang="de-DE" sz="1600" b="1" baseline="-25000" smtClean="0">
              <a:solidFill>
                <a:srgbClr val="FFFFFF"/>
              </a:solidFill>
            </a:endParaRPr>
          </a:p>
          <a:p>
            <a:pPr eaLnBrk="0" hangingPunct="0"/>
            <a:endParaRPr lang="de-DE" sz="1600" b="1" baseline="-25000" smtClean="0">
              <a:solidFill>
                <a:srgbClr val="FFFFFF"/>
              </a:solidFill>
            </a:endParaRPr>
          </a:p>
          <a:p>
            <a:pPr eaLnBrk="0" hangingPunct="0">
              <a:spcBef>
                <a:spcPts val="0"/>
              </a:spcBef>
            </a:pPr>
            <a:r>
              <a:rPr lang="de-DE" sz="1600" b="1" baseline="-25000" smtClean="0">
                <a:solidFill>
                  <a:srgbClr val="FFFFFF"/>
                </a:solidFill>
              </a:rPr>
              <a:t>Dr</a:t>
            </a:r>
            <a:r>
              <a:rPr lang="de-DE" sz="1600" b="1" baseline="-25000" dirty="0" smtClean="0">
                <a:solidFill>
                  <a:srgbClr val="FFFFFF"/>
                </a:solidFill>
              </a:rPr>
              <a:t>. rer. nat. </a:t>
            </a:r>
            <a:br>
              <a:rPr lang="de-DE" sz="1600" b="1" baseline="-25000" dirty="0" smtClean="0">
                <a:solidFill>
                  <a:srgbClr val="FFFFFF"/>
                </a:solidFill>
              </a:rPr>
            </a:br>
            <a:r>
              <a:rPr lang="de-DE" sz="1600" b="1" baseline="-25000" dirty="0" smtClean="0">
                <a:solidFill>
                  <a:srgbClr val="FFFFFF"/>
                </a:solidFill>
              </a:rPr>
              <a:t>René Vossen</a:t>
            </a:r>
            <a:r>
              <a:rPr lang="de-DE" sz="1600" b="1" baseline="-25000" smtClean="0">
                <a:solidFill>
                  <a:srgbClr val="FFFFFF"/>
                </a:solidFill>
              </a:rPr>
              <a:t/>
            </a:r>
            <a:br>
              <a:rPr lang="de-DE" sz="1600" b="1" baseline="-25000" smtClean="0">
                <a:solidFill>
                  <a:srgbClr val="FFFFFF"/>
                </a:solidFill>
              </a:rPr>
            </a:br>
            <a:r>
              <a:rPr lang="de-DE" sz="1100" b="1" baseline="-25000" smtClean="0">
                <a:solidFill>
                  <a:srgbClr val="FFFFFF"/>
                </a:solidFill>
              </a:rPr>
              <a:t/>
            </a:r>
            <a:br>
              <a:rPr lang="de-DE" sz="1100" b="1" baseline="-25000" smtClean="0">
                <a:solidFill>
                  <a:srgbClr val="FFFFFF"/>
                </a:solidFill>
              </a:rPr>
            </a:br>
            <a:r>
              <a:rPr lang="de-DE" sz="1100" baseline="-25000" smtClean="0">
                <a:solidFill>
                  <a:srgbClr val="FFFFFF"/>
                </a:solidFill>
              </a:rPr>
              <a:t>Managing </a:t>
            </a:r>
            <a:r>
              <a:rPr lang="de-DE" sz="1100" baseline="-25000" dirty="0" err="1" smtClean="0">
                <a:solidFill>
                  <a:srgbClr val="FFFFFF"/>
                </a:solidFill>
              </a:rPr>
              <a:t>Director</a:t>
            </a:r>
            <a:endParaRPr lang="de-DE" sz="1100" baseline="-25000" dirty="0">
              <a:solidFill>
                <a:srgbClr val="FFFFFF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de-DE" sz="1600" b="1" baseline="-25000" dirty="0">
              <a:solidFill>
                <a:srgbClr val="FFFFFF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de-DE" sz="1600" b="1" baseline="-25000" dirty="0">
              <a:solidFill>
                <a:srgbClr val="FFFFFF"/>
              </a:solidFill>
            </a:endParaRPr>
          </a:p>
          <a:p>
            <a:endParaRPr lang="de-DE" dirty="0"/>
          </a:p>
        </p:txBody>
      </p:sp>
      <p:sp>
        <p:nvSpPr>
          <p:cNvPr id="5144" name="Text Box 28"/>
          <p:cNvSpPr txBox="1">
            <a:spLocks noChangeArrowheads="1"/>
          </p:cNvSpPr>
          <p:nvPr/>
        </p:nvSpPr>
        <p:spPr bwMode="auto">
          <a:xfrm>
            <a:off x="5380893" y="1743075"/>
            <a:ext cx="183612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600" b="1" baseline="-25000">
                <a:solidFill>
                  <a:schemeClr val="bg1"/>
                </a:solidFill>
              </a:rPr>
              <a:t>Prof. Dr.-Ing. em. </a:t>
            </a:r>
            <a:br>
              <a:rPr lang="nl-NL" sz="1600" b="1" baseline="-25000">
                <a:solidFill>
                  <a:schemeClr val="bg1"/>
                </a:solidFill>
              </a:rPr>
            </a:br>
            <a:r>
              <a:rPr lang="nl-NL" sz="1600" b="1" baseline="-25000">
                <a:solidFill>
                  <a:schemeClr val="bg1"/>
                </a:solidFill>
              </a:rPr>
              <a:t>Klaus Henning</a:t>
            </a:r>
            <a:endParaRPr lang="de-DE" sz="1600" b="1" baseline="-25000">
              <a:solidFill>
                <a:schemeClr val="bg1"/>
              </a:solidFill>
            </a:endParaRPr>
          </a:p>
        </p:txBody>
      </p:sp>
      <p:sp>
        <p:nvSpPr>
          <p:cNvPr id="5145" name="Text Box 27"/>
          <p:cNvSpPr txBox="1">
            <a:spLocks noChangeArrowheads="1"/>
          </p:cNvSpPr>
          <p:nvPr/>
        </p:nvSpPr>
        <p:spPr bwMode="auto">
          <a:xfrm>
            <a:off x="5380893" y="2201863"/>
            <a:ext cx="1368669" cy="23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1400" b="1" baseline="-25000" dirty="0">
                <a:solidFill>
                  <a:schemeClr val="bg1"/>
                </a:solidFill>
              </a:rPr>
              <a:t>Senior </a:t>
            </a:r>
            <a:r>
              <a:rPr lang="de-DE" sz="1400" b="1" baseline="-25000" dirty="0" err="1">
                <a:solidFill>
                  <a:schemeClr val="bg1"/>
                </a:solidFill>
              </a:rPr>
              <a:t>Advisor</a:t>
            </a:r>
            <a:endParaRPr lang="de-DE" sz="1400" b="1" baseline="-25000" dirty="0">
              <a:solidFill>
                <a:schemeClr val="bg1"/>
              </a:solidFill>
            </a:endParaRPr>
          </a:p>
        </p:txBody>
      </p:sp>
      <p:sp>
        <p:nvSpPr>
          <p:cNvPr id="5146" name="Rectangle 45"/>
          <p:cNvSpPr>
            <a:spLocks noChangeArrowheads="1"/>
          </p:cNvSpPr>
          <p:nvPr/>
        </p:nvSpPr>
        <p:spPr bwMode="auto">
          <a:xfrm>
            <a:off x="1120645" y="4889500"/>
            <a:ext cx="659423" cy="1117600"/>
          </a:xfrm>
          <a:prstGeom prst="rect">
            <a:avLst/>
          </a:prstGeom>
          <a:solidFill>
            <a:srgbClr val="50AEC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</a:pPr>
            <a:r>
              <a:rPr lang="de-DE" sz="1300" b="1" baseline="-25000" dirty="0" smtClean="0">
                <a:solidFill>
                  <a:srgbClr val="FFFFFF"/>
                </a:solidFill>
              </a:rPr>
              <a:t>Traffic and Mobility</a:t>
            </a:r>
            <a:r>
              <a:rPr lang="de-DE" sz="1300" b="1" baseline="-25000" dirty="0">
                <a:solidFill>
                  <a:srgbClr val="FFFFFF"/>
                </a:solidFill>
              </a:rPr>
              <a:t/>
            </a:r>
            <a:br>
              <a:rPr lang="de-DE" sz="1300" b="1" baseline="-25000" dirty="0">
                <a:solidFill>
                  <a:srgbClr val="FFFFFF"/>
                </a:solidFill>
              </a:rPr>
            </a:br>
            <a:r>
              <a:rPr lang="de-DE" sz="1300" b="1" baseline="-25000" dirty="0">
                <a:solidFill>
                  <a:srgbClr val="FFFFFF"/>
                </a:solidFill>
              </a:rPr>
              <a:t/>
            </a:r>
            <a:br>
              <a:rPr lang="de-DE" sz="1300" b="1" baseline="-25000" dirty="0">
                <a:solidFill>
                  <a:srgbClr val="FFFFFF"/>
                </a:solidFill>
              </a:rPr>
            </a:br>
            <a:r>
              <a:rPr lang="de-DE" sz="1300" b="1" baseline="-25000" dirty="0">
                <a:solidFill>
                  <a:srgbClr val="FFFFFF"/>
                </a:solidFill>
              </a:rPr>
              <a:t/>
            </a:r>
            <a:br>
              <a:rPr lang="de-DE" sz="1300" b="1" baseline="-25000" dirty="0">
                <a:solidFill>
                  <a:srgbClr val="FFFFFF"/>
                </a:solidFill>
              </a:rPr>
            </a:br>
            <a:r>
              <a:rPr lang="de-DE" sz="1300" kern="0" spc="-30" baseline="-25000" dirty="0" smtClean="0">
                <a:solidFill>
                  <a:srgbClr val="FFFFFF"/>
                </a:solidFill>
              </a:rPr>
              <a:t>Dr. </a:t>
            </a:r>
            <a:r>
              <a:rPr lang="de-DE" sz="1300" kern="0" spc="-30" baseline="-25000" dirty="0" err="1" smtClean="0">
                <a:solidFill>
                  <a:srgbClr val="FFFFFF"/>
                </a:solidFill>
              </a:rPr>
              <a:t>rer</a:t>
            </a:r>
            <a:r>
              <a:rPr lang="de-DE" sz="1300" kern="0" spc="-30" baseline="-25000" dirty="0" smtClean="0">
                <a:solidFill>
                  <a:srgbClr val="FFFFFF"/>
                </a:solidFill>
              </a:rPr>
              <a:t>. nat. </a:t>
            </a:r>
            <a:r>
              <a:rPr lang="de-DE" sz="1300" kern="0" spc="-30" baseline="-25000" dirty="0">
                <a:solidFill>
                  <a:srgbClr val="FFFFFF"/>
                </a:solidFill>
              </a:rPr>
              <a:t>Philipp </a:t>
            </a:r>
            <a:r>
              <a:rPr lang="de-DE" sz="1300" kern="0" spc="-30" baseline="-25000" dirty="0" smtClean="0">
                <a:solidFill>
                  <a:srgbClr val="FFFFFF"/>
                </a:solidFill>
              </a:rPr>
              <a:t>Meisen </a:t>
            </a:r>
            <a:r>
              <a:rPr lang="de-DE" sz="1050" kern="0" spc="-30" baseline="-25000" dirty="0" smtClean="0">
                <a:solidFill>
                  <a:srgbClr val="FFFFFF"/>
                </a:solidFill>
              </a:rPr>
              <a:t>(</a:t>
            </a:r>
            <a:r>
              <a:rPr lang="de-DE" sz="1050" kern="0" spc="-30" baseline="-25000" dirty="0" err="1" smtClean="0">
                <a:solidFill>
                  <a:srgbClr val="FFFFFF"/>
                </a:solidFill>
              </a:rPr>
              <a:t>temporary</a:t>
            </a:r>
            <a:r>
              <a:rPr lang="de-DE" sz="1050" kern="0" spc="-30" baseline="-25000" dirty="0" smtClean="0">
                <a:solidFill>
                  <a:srgbClr val="FFFFFF"/>
                </a:solidFill>
              </a:rPr>
              <a:t>)</a:t>
            </a:r>
            <a:endParaRPr lang="de-DE" sz="1050" baseline="-25000" dirty="0">
              <a:solidFill>
                <a:srgbClr val="FFFFFF"/>
              </a:solidFill>
            </a:endParaRPr>
          </a:p>
          <a:p>
            <a:endParaRPr lang="de-DE" sz="1300" dirty="0"/>
          </a:p>
        </p:txBody>
      </p:sp>
      <p:sp>
        <p:nvSpPr>
          <p:cNvPr id="5147" name="Rectangle 46"/>
          <p:cNvSpPr>
            <a:spLocks noChangeArrowheads="1"/>
          </p:cNvSpPr>
          <p:nvPr/>
        </p:nvSpPr>
        <p:spPr bwMode="auto">
          <a:xfrm>
            <a:off x="1818168" y="4889500"/>
            <a:ext cx="660888" cy="1117600"/>
          </a:xfrm>
          <a:prstGeom prst="rect">
            <a:avLst/>
          </a:prstGeom>
          <a:solidFill>
            <a:srgbClr val="50AEC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</a:pPr>
            <a:r>
              <a:rPr lang="de-DE" sz="1300" b="1" baseline="-25000" dirty="0" smtClean="0">
                <a:solidFill>
                  <a:srgbClr val="FFFFFF"/>
                </a:solidFill>
              </a:rPr>
              <a:t>Production Technology</a:t>
            </a:r>
            <a:r>
              <a:rPr lang="de-DE" sz="1300" b="1" baseline="-25000" dirty="0">
                <a:solidFill>
                  <a:srgbClr val="FFFFFF"/>
                </a:solidFill>
              </a:rPr>
              <a:t/>
            </a:r>
            <a:br>
              <a:rPr lang="de-DE" sz="1300" b="1" baseline="-25000" dirty="0">
                <a:solidFill>
                  <a:srgbClr val="FFFFFF"/>
                </a:solidFill>
              </a:rPr>
            </a:br>
            <a:r>
              <a:rPr lang="de-DE" sz="1300" b="1" baseline="-25000" dirty="0">
                <a:solidFill>
                  <a:srgbClr val="FFFFFF"/>
                </a:solidFill>
              </a:rPr>
              <a:t/>
            </a:r>
            <a:br>
              <a:rPr lang="de-DE" sz="1300" b="1" baseline="-25000" dirty="0">
                <a:solidFill>
                  <a:srgbClr val="FFFFFF"/>
                </a:solidFill>
              </a:rPr>
            </a:br>
            <a:r>
              <a:rPr lang="de-DE" sz="1300" b="1" baseline="-25000" dirty="0">
                <a:solidFill>
                  <a:srgbClr val="FFFFFF"/>
                </a:solidFill>
              </a:rPr>
              <a:t/>
            </a:r>
            <a:br>
              <a:rPr lang="de-DE" sz="1300" b="1" baseline="-25000" dirty="0">
                <a:solidFill>
                  <a:srgbClr val="FFFFFF"/>
                </a:solidFill>
              </a:rPr>
            </a:br>
            <a:r>
              <a:rPr lang="en-US" sz="1300" baseline="-25000" dirty="0" smtClean="0">
                <a:solidFill>
                  <a:srgbClr val="FFFFFF"/>
                </a:solidFill>
              </a:rPr>
              <a:t>Dr.-</a:t>
            </a:r>
            <a:r>
              <a:rPr lang="en-US" sz="1300" baseline="-25000" dirty="0" err="1" smtClean="0">
                <a:solidFill>
                  <a:srgbClr val="FFFFFF"/>
                </a:solidFill>
              </a:rPr>
              <a:t>Ing</a:t>
            </a:r>
            <a:r>
              <a:rPr lang="en-US" sz="1300" baseline="-25000" dirty="0">
                <a:solidFill>
                  <a:srgbClr val="FFFFFF"/>
                </a:solidFill>
              </a:rPr>
              <a:t>. Christian Büscher</a:t>
            </a:r>
          </a:p>
          <a:p>
            <a:pPr eaLnBrk="0" hangingPunct="0">
              <a:spcBef>
                <a:spcPct val="50000"/>
              </a:spcBef>
            </a:pPr>
            <a:endParaRPr lang="de-DE" sz="1300" b="1" baseline="-25000" dirty="0">
              <a:solidFill>
                <a:srgbClr val="FFFFFF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de-DE" sz="1300" b="1" baseline="-25000" dirty="0">
              <a:solidFill>
                <a:srgbClr val="FFFFFF"/>
              </a:solidFill>
            </a:endParaRPr>
          </a:p>
        </p:txBody>
      </p:sp>
      <p:sp>
        <p:nvSpPr>
          <p:cNvPr id="5149" name="Rectangle 49"/>
          <p:cNvSpPr>
            <a:spLocks noChangeArrowheads="1"/>
          </p:cNvSpPr>
          <p:nvPr/>
        </p:nvSpPr>
        <p:spPr bwMode="auto">
          <a:xfrm>
            <a:off x="4029594" y="4900613"/>
            <a:ext cx="659423" cy="1116012"/>
          </a:xfrm>
          <a:prstGeom prst="rect">
            <a:avLst/>
          </a:prstGeom>
          <a:solidFill>
            <a:srgbClr val="F8B00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</a:pPr>
            <a:r>
              <a:rPr lang="de-DE" sz="1300" b="1" baseline="-25000" dirty="0">
                <a:solidFill>
                  <a:srgbClr val="FFFFFF"/>
                </a:solidFill>
              </a:rPr>
              <a:t>Knowledge</a:t>
            </a:r>
            <a:br>
              <a:rPr lang="de-DE" sz="1300" b="1" baseline="-25000" dirty="0">
                <a:solidFill>
                  <a:srgbClr val="FFFFFF"/>
                </a:solidFill>
              </a:rPr>
            </a:br>
            <a:r>
              <a:rPr lang="de-DE" sz="1300" b="1" baseline="-25000" dirty="0">
                <a:solidFill>
                  <a:srgbClr val="FFFFFF"/>
                </a:solidFill>
              </a:rPr>
              <a:t>Engineering</a:t>
            </a:r>
            <a:br>
              <a:rPr lang="de-DE" sz="1300" b="1" baseline="-25000" dirty="0">
                <a:solidFill>
                  <a:srgbClr val="FFFFFF"/>
                </a:solidFill>
              </a:rPr>
            </a:br>
            <a:r>
              <a:rPr lang="de-DE" sz="1300" b="1" baseline="-25000" dirty="0">
                <a:solidFill>
                  <a:srgbClr val="FFFFFF"/>
                </a:solidFill>
              </a:rPr>
              <a:t/>
            </a:r>
            <a:br>
              <a:rPr lang="de-DE" sz="1300" b="1" baseline="-25000" dirty="0">
                <a:solidFill>
                  <a:srgbClr val="FFFFFF"/>
                </a:solidFill>
              </a:rPr>
            </a:br>
            <a:r>
              <a:rPr lang="de-DE" sz="1300" b="1" baseline="-25000" dirty="0">
                <a:solidFill>
                  <a:srgbClr val="FFFFFF"/>
                </a:solidFill>
              </a:rPr>
              <a:t/>
            </a:r>
            <a:br>
              <a:rPr lang="de-DE" sz="1300" b="1" baseline="-25000" dirty="0">
                <a:solidFill>
                  <a:srgbClr val="FFFFFF"/>
                </a:solidFill>
              </a:rPr>
            </a:br>
            <a:r>
              <a:rPr lang="de-DE" sz="1300" baseline="-25000" dirty="0" smtClean="0">
                <a:solidFill>
                  <a:srgbClr val="FFFFFF"/>
                </a:solidFill>
              </a:rPr>
              <a:t>Dr. </a:t>
            </a:r>
            <a:r>
              <a:rPr lang="de-DE" sz="1300" baseline="-25000" dirty="0" err="1" smtClean="0">
                <a:solidFill>
                  <a:srgbClr val="FFFFFF"/>
                </a:solidFill>
              </a:rPr>
              <a:t>rer</a:t>
            </a:r>
            <a:r>
              <a:rPr lang="de-DE" sz="1300" baseline="-25000" dirty="0" smtClean="0">
                <a:solidFill>
                  <a:srgbClr val="FFFFFF"/>
                </a:solidFill>
              </a:rPr>
              <a:t>. pol. Claudia Jooß</a:t>
            </a:r>
            <a:endParaRPr lang="de-DE" sz="1300" baseline="-25000" dirty="0">
              <a:solidFill>
                <a:srgbClr val="FFFFFF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de-DE" sz="1300" b="1" baseline="-25000" dirty="0">
              <a:solidFill>
                <a:srgbClr val="FFFFFF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de-DE" sz="1300" b="1" baseline="-25000" dirty="0">
              <a:solidFill>
                <a:srgbClr val="FFFFFF"/>
              </a:solidFill>
            </a:endParaRPr>
          </a:p>
          <a:p>
            <a:endParaRPr lang="de-DE" sz="1300" dirty="0"/>
          </a:p>
        </p:txBody>
      </p:sp>
      <p:sp>
        <p:nvSpPr>
          <p:cNvPr id="5150" name="Rectangle 50"/>
          <p:cNvSpPr>
            <a:spLocks noChangeArrowheads="1"/>
          </p:cNvSpPr>
          <p:nvPr/>
        </p:nvSpPr>
        <p:spPr bwMode="auto">
          <a:xfrm>
            <a:off x="4728583" y="4900613"/>
            <a:ext cx="659423" cy="1116012"/>
          </a:xfrm>
          <a:prstGeom prst="rect">
            <a:avLst/>
          </a:prstGeom>
          <a:solidFill>
            <a:srgbClr val="F8B00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</a:pPr>
            <a:r>
              <a:rPr lang="de-DE" sz="1300" b="1" baseline="-25000" dirty="0" err="1">
                <a:solidFill>
                  <a:srgbClr val="FFFFFF"/>
                </a:solidFill>
              </a:rPr>
              <a:t>Didactics</a:t>
            </a:r>
            <a:r>
              <a:rPr lang="de-DE" sz="1300" b="1" baseline="-25000" dirty="0">
                <a:solidFill>
                  <a:srgbClr val="FFFFFF"/>
                </a:solidFill>
              </a:rPr>
              <a:t>  </a:t>
            </a:r>
            <a:r>
              <a:rPr lang="de-DE" sz="1300" b="1" baseline="-25000" dirty="0" smtClean="0">
                <a:solidFill>
                  <a:srgbClr val="FFFFFF"/>
                </a:solidFill>
              </a:rPr>
              <a:t>in STEM Fields</a:t>
            </a:r>
            <a:endParaRPr lang="de-DE" sz="1300" b="1" baseline="-25000" dirty="0">
              <a:solidFill>
                <a:srgbClr val="FFFFFF"/>
              </a:solidFill>
            </a:endParaRPr>
          </a:p>
          <a:p>
            <a:pPr eaLnBrk="0" hangingPunct="0">
              <a:spcBef>
                <a:spcPts val="1000"/>
              </a:spcBef>
            </a:pPr>
            <a:r>
              <a:rPr lang="de-DE" sz="1300" b="1" baseline="-25000" dirty="0">
                <a:solidFill>
                  <a:srgbClr val="FFFFFF"/>
                </a:solidFill>
              </a:rPr>
              <a:t/>
            </a:r>
            <a:br>
              <a:rPr lang="de-DE" sz="1300" b="1" baseline="-25000" dirty="0">
                <a:solidFill>
                  <a:srgbClr val="FFFFFF"/>
                </a:solidFill>
              </a:rPr>
            </a:br>
            <a:r>
              <a:rPr lang="de-DE" sz="1300" baseline="-25000" dirty="0" smtClean="0">
                <a:solidFill>
                  <a:srgbClr val="FFFFFF"/>
                </a:solidFill>
              </a:rPr>
              <a:t>Dr. </a:t>
            </a:r>
            <a:r>
              <a:rPr lang="de-DE" sz="1300" baseline="-25000" dirty="0" err="1" smtClean="0">
                <a:solidFill>
                  <a:srgbClr val="FFFFFF"/>
                </a:solidFill>
              </a:rPr>
              <a:t>phil</a:t>
            </a:r>
            <a:r>
              <a:rPr lang="de-DE" sz="1300" baseline="-25000" dirty="0" smtClean="0">
                <a:solidFill>
                  <a:srgbClr val="FFFFFF"/>
                </a:solidFill>
              </a:rPr>
              <a:t> Katharina Schuster  </a:t>
            </a:r>
            <a:endParaRPr lang="de-DE" sz="1300" baseline="-25000" dirty="0">
              <a:solidFill>
                <a:srgbClr val="FFFFFF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de-DE" sz="1300" b="1" baseline="-25000" dirty="0">
              <a:solidFill>
                <a:srgbClr val="FFFFFF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de-DE" sz="1300" b="1" baseline="-25000" dirty="0">
              <a:solidFill>
                <a:srgbClr val="FFFFFF"/>
              </a:solidFill>
            </a:endParaRPr>
          </a:p>
        </p:txBody>
      </p:sp>
      <p:sp>
        <p:nvSpPr>
          <p:cNvPr id="5151" name="Rectangle 51"/>
          <p:cNvSpPr>
            <a:spLocks noChangeArrowheads="1"/>
          </p:cNvSpPr>
          <p:nvPr/>
        </p:nvSpPr>
        <p:spPr bwMode="auto">
          <a:xfrm>
            <a:off x="5416058" y="4900613"/>
            <a:ext cx="659423" cy="1116012"/>
          </a:xfrm>
          <a:prstGeom prst="rect">
            <a:avLst/>
          </a:prstGeom>
          <a:solidFill>
            <a:srgbClr val="F8B00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</a:pPr>
            <a:r>
              <a:rPr lang="de-DE" sz="1300" b="1" baseline="-25000" dirty="0" smtClean="0">
                <a:solidFill>
                  <a:srgbClr val="FFFFFF"/>
                </a:solidFill>
              </a:rPr>
              <a:t>Agile </a:t>
            </a:r>
            <a:r>
              <a:rPr lang="de-DE" sz="1300" b="1" baseline="-25000" dirty="0" err="1" smtClean="0">
                <a:solidFill>
                  <a:srgbClr val="FFFFFF"/>
                </a:solidFill>
              </a:rPr>
              <a:t>Mana-gement</a:t>
            </a:r>
            <a:r>
              <a:rPr lang="de-DE" sz="1300" b="1" baseline="-25000" dirty="0" smtClean="0">
                <a:solidFill>
                  <a:srgbClr val="FFFFFF"/>
                </a:solidFill>
              </a:rPr>
              <a:t> &amp; </a:t>
            </a:r>
            <a:r>
              <a:rPr lang="de-DE" sz="1300" b="1" baseline="-25000" dirty="0" err="1" smtClean="0">
                <a:solidFill>
                  <a:srgbClr val="FFFFFF"/>
                </a:solidFill>
              </a:rPr>
              <a:t>eHumanities</a:t>
            </a:r>
            <a:r>
              <a:rPr lang="de-DE" sz="1300" b="1" baseline="-25000" dirty="0">
                <a:solidFill>
                  <a:srgbClr val="FFFFFF"/>
                </a:solidFill>
              </a:rPr>
              <a:t/>
            </a:r>
            <a:br>
              <a:rPr lang="de-DE" sz="1300" b="1" baseline="-25000" dirty="0">
                <a:solidFill>
                  <a:srgbClr val="FFFFFF"/>
                </a:solidFill>
              </a:rPr>
            </a:br>
            <a:r>
              <a:rPr lang="de-DE" sz="1300" b="1" baseline="-25000" dirty="0" smtClean="0">
                <a:solidFill>
                  <a:srgbClr val="FFFFFF"/>
                </a:solidFill>
              </a:rPr>
              <a:t/>
            </a:r>
            <a:br>
              <a:rPr lang="de-DE" sz="1300" b="1" baseline="-25000" dirty="0" smtClean="0">
                <a:solidFill>
                  <a:srgbClr val="FFFFFF"/>
                </a:solidFill>
              </a:rPr>
            </a:br>
            <a:r>
              <a:rPr lang="de-DE" sz="1300" baseline="-25000" dirty="0" smtClean="0">
                <a:solidFill>
                  <a:srgbClr val="FFFFFF"/>
                </a:solidFill>
              </a:rPr>
              <a:t>Dr.-Ing. Dipl.-</a:t>
            </a:r>
            <a:r>
              <a:rPr lang="de-DE" sz="1300" baseline="-25000" dirty="0" err="1" smtClean="0">
                <a:solidFill>
                  <a:srgbClr val="FFFFFF"/>
                </a:solidFill>
              </a:rPr>
              <a:t>Inform</a:t>
            </a:r>
            <a:r>
              <a:rPr lang="de-DE" sz="1300" baseline="-25000" dirty="0" smtClean="0">
                <a:solidFill>
                  <a:srgbClr val="FFFFFF"/>
                </a:solidFill>
              </a:rPr>
              <a:t>.</a:t>
            </a:r>
            <a:br>
              <a:rPr lang="de-DE" sz="1300" baseline="-25000" dirty="0" smtClean="0">
                <a:solidFill>
                  <a:srgbClr val="FFFFFF"/>
                </a:solidFill>
              </a:rPr>
            </a:br>
            <a:r>
              <a:rPr lang="de-DE" sz="1300" baseline="-25000" dirty="0" smtClean="0">
                <a:solidFill>
                  <a:srgbClr val="FFFFFF"/>
                </a:solidFill>
              </a:rPr>
              <a:t>Christian</a:t>
            </a:r>
            <a:r>
              <a:rPr lang="de-DE" sz="1300" b="1" baseline="-25000" dirty="0" smtClean="0">
                <a:solidFill>
                  <a:srgbClr val="FFFFFF"/>
                </a:solidFill>
              </a:rPr>
              <a:t/>
            </a:r>
            <a:br>
              <a:rPr lang="de-DE" sz="1300" b="1" baseline="-25000" dirty="0" smtClean="0">
                <a:solidFill>
                  <a:srgbClr val="FFFFFF"/>
                </a:solidFill>
              </a:rPr>
            </a:br>
            <a:r>
              <a:rPr lang="de-DE" sz="1300" baseline="-25000" dirty="0" smtClean="0">
                <a:solidFill>
                  <a:srgbClr val="FFFFFF"/>
                </a:solidFill>
              </a:rPr>
              <a:t>Tummel</a:t>
            </a:r>
            <a:endParaRPr lang="de-DE" sz="1300" baseline="-25000" dirty="0">
              <a:solidFill>
                <a:srgbClr val="FFFFFF"/>
              </a:solidFill>
            </a:endParaRPr>
          </a:p>
        </p:txBody>
      </p:sp>
      <p:sp>
        <p:nvSpPr>
          <p:cNvPr id="5152" name="Rectangle 53"/>
          <p:cNvSpPr>
            <a:spLocks noChangeArrowheads="1"/>
          </p:cNvSpPr>
          <p:nvPr/>
        </p:nvSpPr>
        <p:spPr bwMode="auto">
          <a:xfrm>
            <a:off x="7053623" y="4900613"/>
            <a:ext cx="691662" cy="1116012"/>
          </a:xfrm>
          <a:prstGeom prst="rect">
            <a:avLst/>
          </a:prstGeom>
          <a:solidFill>
            <a:srgbClr val="A2CA1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</a:pPr>
            <a:r>
              <a:rPr lang="de-DE" sz="1300" b="1" baseline="-25000" dirty="0" smtClean="0">
                <a:solidFill>
                  <a:srgbClr val="FFFFFF"/>
                </a:solidFill>
              </a:rPr>
              <a:t>Engineering </a:t>
            </a:r>
          </a:p>
          <a:p>
            <a:pPr eaLnBrk="0" hangingPunct="0">
              <a:spcBef>
                <a:spcPts val="0"/>
              </a:spcBef>
            </a:pPr>
            <a:r>
              <a:rPr lang="de-DE" sz="1300" b="1" baseline="-25000" dirty="0" err="1" smtClean="0">
                <a:solidFill>
                  <a:srgbClr val="FFFFFF"/>
                </a:solidFill>
              </a:rPr>
              <a:t>Cybernetics</a:t>
            </a:r>
            <a:endParaRPr lang="de-DE" sz="1300" b="1" baseline="-25000" dirty="0">
              <a:solidFill>
                <a:srgbClr val="FFFFFF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de-DE" sz="1300" b="1" baseline="-25000" dirty="0">
              <a:solidFill>
                <a:srgbClr val="FFFFFF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de-DE" sz="1300" baseline="-25000" dirty="0" smtClean="0">
                <a:solidFill>
                  <a:srgbClr val="FFFFFF"/>
                </a:solidFill>
              </a:rPr>
              <a:t>Dr.-Ing. Dipl.-</a:t>
            </a:r>
            <a:r>
              <a:rPr lang="de-DE" sz="1300" baseline="-25000" dirty="0" err="1" smtClean="0">
                <a:solidFill>
                  <a:srgbClr val="FFFFFF"/>
                </a:solidFill>
              </a:rPr>
              <a:t>Inform</a:t>
            </a:r>
            <a:r>
              <a:rPr lang="de-DE" sz="1300" baseline="-25000" dirty="0" smtClean="0">
                <a:solidFill>
                  <a:srgbClr val="FFFFFF"/>
                </a:solidFill>
              </a:rPr>
              <a:t>. Daniel Ewert</a:t>
            </a:r>
          </a:p>
          <a:p>
            <a:endParaRPr lang="de-DE" sz="1300" dirty="0"/>
          </a:p>
        </p:txBody>
      </p:sp>
      <p:sp>
        <p:nvSpPr>
          <p:cNvPr id="5153" name="Rectangle 54"/>
          <p:cNvSpPr>
            <a:spLocks noChangeArrowheads="1"/>
          </p:cNvSpPr>
          <p:nvPr/>
        </p:nvSpPr>
        <p:spPr bwMode="auto">
          <a:xfrm>
            <a:off x="2512657" y="4891469"/>
            <a:ext cx="660888" cy="1117600"/>
          </a:xfrm>
          <a:prstGeom prst="rect">
            <a:avLst/>
          </a:prstGeom>
          <a:solidFill>
            <a:srgbClr val="50AEC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  <a:defRPr/>
            </a:pPr>
            <a:r>
              <a:rPr lang="de-DE" sz="1300" b="1" baseline="-25000" dirty="0" err="1" smtClean="0">
                <a:solidFill>
                  <a:srgbClr val="FFFFFF"/>
                </a:solidFill>
              </a:rPr>
              <a:t>eHealth</a:t>
            </a:r>
            <a:r>
              <a:rPr lang="de-DE" sz="1300" b="1" baseline="-25000" dirty="0">
                <a:solidFill>
                  <a:srgbClr val="FFFFFF"/>
                </a:solidFill>
              </a:rPr>
              <a:t/>
            </a:r>
            <a:br>
              <a:rPr lang="de-DE" sz="1300" b="1" baseline="-25000" dirty="0">
                <a:solidFill>
                  <a:srgbClr val="FFFFFF"/>
                </a:solidFill>
              </a:rPr>
            </a:br>
            <a:r>
              <a:rPr lang="de-DE" sz="1300" b="1" baseline="-25000" dirty="0">
                <a:solidFill>
                  <a:srgbClr val="FFFFFF"/>
                </a:solidFill>
              </a:rPr>
              <a:t/>
            </a:r>
            <a:br>
              <a:rPr lang="de-DE" sz="1300" b="1" baseline="-25000" dirty="0">
                <a:solidFill>
                  <a:srgbClr val="FFFFFF"/>
                </a:solidFill>
              </a:rPr>
            </a:br>
            <a:r>
              <a:rPr lang="de-DE" sz="1300" b="1" baseline="-25000" dirty="0">
                <a:solidFill>
                  <a:srgbClr val="FFFFFF"/>
                </a:solidFill>
              </a:rPr>
              <a:t/>
            </a:r>
            <a:br>
              <a:rPr lang="de-DE" sz="1300" b="1" baseline="-25000" dirty="0">
                <a:solidFill>
                  <a:srgbClr val="FFFFFF"/>
                </a:solidFill>
              </a:rPr>
            </a:br>
            <a:r>
              <a:rPr lang="de-DE" sz="1300" b="1" baseline="-25000" dirty="0">
                <a:solidFill>
                  <a:srgbClr val="FFFFFF"/>
                </a:solidFill>
              </a:rPr>
              <a:t/>
            </a:r>
            <a:br>
              <a:rPr lang="de-DE" sz="1300" b="1" baseline="-25000" dirty="0">
                <a:solidFill>
                  <a:srgbClr val="FFFFFF"/>
                </a:solidFill>
              </a:rPr>
            </a:br>
            <a:r>
              <a:rPr lang="de-DE" sz="1300" kern="0" spc="-30" baseline="-25000" dirty="0">
                <a:solidFill>
                  <a:srgbClr val="FFFFFF"/>
                </a:solidFill>
              </a:rPr>
              <a:t>Dr. </a:t>
            </a:r>
            <a:r>
              <a:rPr lang="de-DE" sz="1300" kern="0" spc="-30" baseline="-25000" dirty="0" err="1">
                <a:solidFill>
                  <a:srgbClr val="FFFFFF"/>
                </a:solidFill>
              </a:rPr>
              <a:t>rer</a:t>
            </a:r>
            <a:r>
              <a:rPr lang="de-DE" sz="1300" kern="0" spc="-30" baseline="-25000" dirty="0">
                <a:solidFill>
                  <a:srgbClr val="FFFFFF"/>
                </a:solidFill>
              </a:rPr>
              <a:t>. nat. Philipp </a:t>
            </a:r>
            <a:r>
              <a:rPr lang="de-DE" sz="1300" kern="0" spc="-30" baseline="-25000" dirty="0" smtClean="0">
                <a:solidFill>
                  <a:srgbClr val="FFFFFF"/>
                </a:solidFill>
              </a:rPr>
              <a:t>Meisen</a:t>
            </a:r>
            <a:endParaRPr lang="de-DE" sz="1300" kern="0" spc="-30" baseline="-25000" dirty="0">
              <a:solidFill>
                <a:srgbClr val="FFFFFF"/>
              </a:solidFill>
            </a:endParaRPr>
          </a:p>
        </p:txBody>
      </p:sp>
      <p:sp>
        <p:nvSpPr>
          <p:cNvPr id="5154" name="Rectangle 55"/>
          <p:cNvSpPr>
            <a:spLocks noChangeArrowheads="1"/>
          </p:cNvSpPr>
          <p:nvPr/>
        </p:nvSpPr>
        <p:spPr bwMode="auto">
          <a:xfrm>
            <a:off x="6329514" y="4900613"/>
            <a:ext cx="691662" cy="1116012"/>
          </a:xfrm>
          <a:prstGeom prst="rect">
            <a:avLst/>
          </a:prstGeom>
          <a:solidFill>
            <a:srgbClr val="A2CA1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</a:pPr>
            <a:r>
              <a:rPr lang="de-DE" sz="1300" b="1" baseline="-25000" dirty="0" err="1">
                <a:solidFill>
                  <a:srgbClr val="FFFFFF"/>
                </a:solidFill>
              </a:rPr>
              <a:t>Economic</a:t>
            </a:r>
            <a:r>
              <a:rPr lang="de-DE" sz="1300" b="1" baseline="-25000" dirty="0">
                <a:solidFill>
                  <a:srgbClr val="FFFFFF"/>
                </a:solidFill>
              </a:rPr>
              <a:t> and </a:t>
            </a:r>
            <a:r>
              <a:rPr lang="de-DE" sz="1300" b="1" baseline="-25000" dirty="0" err="1">
                <a:solidFill>
                  <a:srgbClr val="FFFFFF"/>
                </a:solidFill>
              </a:rPr>
              <a:t>Social</a:t>
            </a:r>
            <a:r>
              <a:rPr lang="de-DE" sz="1300" b="1" baseline="-25000" dirty="0">
                <a:solidFill>
                  <a:srgbClr val="FFFFFF"/>
                </a:solidFill>
              </a:rPr>
              <a:t> </a:t>
            </a:r>
            <a:r>
              <a:rPr lang="de-DE" sz="1300" b="1" baseline="-25000" dirty="0" err="1" smtClean="0">
                <a:solidFill>
                  <a:srgbClr val="FFFFFF"/>
                </a:solidFill>
              </a:rPr>
              <a:t>Cybernetics</a:t>
            </a:r>
            <a:endParaRPr lang="de-DE" sz="1300" b="1" baseline="-25000" dirty="0">
              <a:solidFill>
                <a:srgbClr val="FFFFFF"/>
              </a:solidFill>
            </a:endParaRPr>
          </a:p>
          <a:p>
            <a:pPr eaLnBrk="0" hangingPunct="0">
              <a:spcBef>
                <a:spcPts val="1000"/>
              </a:spcBef>
            </a:pPr>
            <a:r>
              <a:rPr lang="de-DE" sz="1300" baseline="-25000" dirty="0" smtClean="0">
                <a:solidFill>
                  <a:srgbClr val="FFFFFF"/>
                </a:solidFill>
              </a:rPr>
              <a:t>Dr. phil. Kristina Lahl</a:t>
            </a:r>
            <a:endParaRPr lang="de-DE" sz="1300" baseline="-25000" dirty="0">
              <a:solidFill>
                <a:srgbClr val="FFFFFF"/>
              </a:solidFill>
            </a:endParaRPr>
          </a:p>
          <a:p>
            <a:endParaRPr lang="de-DE" sz="1300" dirty="0"/>
          </a:p>
        </p:txBody>
      </p:sp>
      <p:sp>
        <p:nvSpPr>
          <p:cNvPr id="5155" name="Rectangle 32"/>
          <p:cNvSpPr>
            <a:spLocks noChangeArrowheads="1"/>
          </p:cNvSpPr>
          <p:nvPr/>
        </p:nvSpPr>
        <p:spPr bwMode="auto">
          <a:xfrm>
            <a:off x="260839" y="2195514"/>
            <a:ext cx="770792" cy="763587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000" rIns="0" bIns="108000" anchor="ctr"/>
          <a:lstStyle/>
          <a:p>
            <a:pPr eaLnBrk="0" hangingPunct="0">
              <a:spcBef>
                <a:spcPct val="50000"/>
              </a:spcBef>
            </a:pPr>
            <a:r>
              <a:rPr lang="de-DE" sz="1200" b="1" baseline="-25000" dirty="0" smtClean="0">
                <a:solidFill>
                  <a:srgbClr val="FFFFFF"/>
                </a:solidFill>
              </a:rPr>
              <a:t>  Administration </a:t>
            </a:r>
            <a:endParaRPr lang="de-DE" sz="1200" b="1" baseline="-25000" dirty="0">
              <a:solidFill>
                <a:srgbClr val="FFFFFF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de-DE" sz="1400" b="1" baseline="-25000" dirty="0">
              <a:solidFill>
                <a:srgbClr val="FFFFFF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de-DE" sz="1400" b="1" baseline="-25000" dirty="0">
              <a:solidFill>
                <a:srgbClr val="FFFFFF"/>
              </a:solidFill>
            </a:endParaRPr>
          </a:p>
        </p:txBody>
      </p:sp>
      <p:sp>
        <p:nvSpPr>
          <p:cNvPr id="5156" name="Rectangle 32"/>
          <p:cNvSpPr>
            <a:spLocks noChangeArrowheads="1"/>
          </p:cNvSpPr>
          <p:nvPr/>
        </p:nvSpPr>
        <p:spPr bwMode="auto">
          <a:xfrm>
            <a:off x="8116766" y="2195513"/>
            <a:ext cx="770792" cy="360362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108000" anchor="ctr"/>
          <a:lstStyle/>
          <a:p>
            <a:pPr eaLnBrk="0" hangingPunct="0"/>
            <a:r>
              <a:rPr lang="de-DE" sz="1200" b="1" baseline="-25000" dirty="0">
                <a:solidFill>
                  <a:srgbClr val="FFFFFF"/>
                </a:solidFill>
              </a:rPr>
              <a:t>IT </a:t>
            </a:r>
            <a:r>
              <a:rPr lang="de-DE" sz="1200" b="1" baseline="-25000" dirty="0" smtClean="0">
                <a:solidFill>
                  <a:srgbClr val="FFFFFF"/>
                </a:solidFill>
              </a:rPr>
              <a:t>&amp; Media</a:t>
            </a:r>
            <a:r>
              <a:rPr lang="de-DE" sz="1200" b="1" dirty="0" smtClean="0">
                <a:solidFill>
                  <a:srgbClr val="FFFFFF"/>
                </a:solidFill>
              </a:rPr>
              <a:t> </a:t>
            </a:r>
          </a:p>
          <a:p>
            <a:pPr eaLnBrk="0" hangingPunct="0"/>
            <a:r>
              <a:rPr lang="de-DE" sz="1200" b="1" baseline="-25000" dirty="0" smtClean="0">
                <a:solidFill>
                  <a:srgbClr val="FFFFFF"/>
                </a:solidFill>
              </a:rPr>
              <a:t>Technology</a:t>
            </a:r>
            <a:endParaRPr lang="de-DE" sz="1200" b="1" baseline="-25000" dirty="0">
              <a:solidFill>
                <a:srgbClr val="FFFFFF"/>
              </a:solidFill>
            </a:endParaRPr>
          </a:p>
        </p:txBody>
      </p:sp>
      <p:sp>
        <p:nvSpPr>
          <p:cNvPr id="5157" name="Rectangle 32"/>
          <p:cNvSpPr>
            <a:spLocks noChangeArrowheads="1"/>
          </p:cNvSpPr>
          <p:nvPr/>
        </p:nvSpPr>
        <p:spPr bwMode="auto">
          <a:xfrm>
            <a:off x="8116766" y="2601913"/>
            <a:ext cx="770792" cy="360362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108000" anchor="ctr"/>
          <a:lstStyle/>
          <a:p>
            <a:pPr eaLnBrk="0" hangingPunct="0">
              <a:spcBef>
                <a:spcPct val="50000"/>
              </a:spcBef>
            </a:pPr>
            <a:r>
              <a:rPr lang="de-DE" sz="1200" b="1" baseline="-25000" dirty="0">
                <a:solidFill>
                  <a:srgbClr val="FFFFFF"/>
                </a:solidFill>
              </a:rPr>
              <a:t>Public</a:t>
            </a:r>
            <a:br>
              <a:rPr lang="de-DE" sz="1200" b="1" baseline="-25000" dirty="0">
                <a:solidFill>
                  <a:srgbClr val="FFFFFF"/>
                </a:solidFill>
              </a:rPr>
            </a:br>
            <a:r>
              <a:rPr lang="de-DE" sz="1200" b="1" baseline="-25000" dirty="0">
                <a:solidFill>
                  <a:srgbClr val="FFFFFF"/>
                </a:solidFill>
              </a:rPr>
              <a:t>Relations</a:t>
            </a:r>
          </a:p>
        </p:txBody>
      </p:sp>
      <p:pic>
        <p:nvPicPr>
          <p:cNvPr id="5159" name="Picture 39" descr="sabina_jeschke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97" y="815975"/>
            <a:ext cx="797169" cy="1111788"/>
          </a:xfrm>
          <a:prstGeom prst="rect">
            <a:avLst/>
          </a:prstGeom>
          <a:noFill/>
          <a:ln w="9525">
            <a:solidFill>
              <a:srgbClr val="4D4D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248921" y="15757"/>
            <a:ext cx="8385175" cy="620713"/>
          </a:xfrm>
          <a:prstGeom prst="rect">
            <a:avLst/>
          </a:prstGeom>
        </p:spPr>
        <p:txBody>
          <a:bodyPr lIns="1800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de-DE" sz="1800" b="0" dirty="0" smtClean="0"/>
              <a:t>Institute </a:t>
            </a:r>
            <a:r>
              <a:rPr lang="de-DE" sz="1800" b="0" dirty="0"/>
              <a:t>Cluster </a:t>
            </a:r>
            <a:r>
              <a:rPr lang="de-DE" sz="1800" b="0" dirty="0" smtClean="0"/>
              <a:t>IMA/ZLW </a:t>
            </a:r>
            <a:r>
              <a:rPr lang="de-DE" sz="1800" b="0" dirty="0"/>
              <a:t>&amp; </a:t>
            </a:r>
            <a:r>
              <a:rPr lang="de-DE" sz="1800" b="0" dirty="0" err="1" smtClean="0"/>
              <a:t>IfU</a:t>
            </a:r>
            <a:endParaRPr lang="de-DE" sz="1800" b="0" dirty="0" smtClean="0"/>
          </a:p>
          <a:p>
            <a:pPr>
              <a:lnSpc>
                <a:spcPts val="2300"/>
              </a:lnSpc>
            </a:pPr>
            <a:r>
              <a:rPr lang="en-US" dirty="0" err="1" smtClean="0"/>
              <a:t>Organisational</a:t>
            </a:r>
            <a:r>
              <a:rPr lang="en-US" dirty="0" smtClean="0"/>
              <a:t> Chart</a:t>
            </a:r>
            <a:endParaRPr lang="en-US" dirty="0"/>
          </a:p>
        </p:txBody>
      </p:sp>
      <p:sp>
        <p:nvSpPr>
          <p:cNvPr id="43" name="Rectangle 49"/>
          <p:cNvSpPr>
            <a:spLocks noChangeArrowheads="1"/>
          </p:cNvSpPr>
          <p:nvPr/>
        </p:nvSpPr>
        <p:spPr bwMode="auto">
          <a:xfrm>
            <a:off x="3337962" y="4902293"/>
            <a:ext cx="659423" cy="1116012"/>
          </a:xfrm>
          <a:prstGeom prst="rect">
            <a:avLst/>
          </a:prstGeom>
          <a:solidFill>
            <a:srgbClr val="F8B00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</a:pPr>
            <a:r>
              <a:rPr lang="de-DE" sz="1300" b="1" baseline="-25000" dirty="0">
                <a:solidFill>
                  <a:srgbClr val="FFFFFF"/>
                </a:solidFill>
              </a:rPr>
              <a:t>Innovation Research </a:t>
            </a:r>
            <a:r>
              <a:rPr lang="de-DE" sz="1300" b="1" baseline="-25000" dirty="0" smtClean="0">
                <a:solidFill>
                  <a:srgbClr val="FFFFFF"/>
                </a:solidFill>
              </a:rPr>
              <a:t>&amp;</a:t>
            </a:r>
          </a:p>
          <a:p>
            <a:pPr eaLnBrk="0" hangingPunct="0">
              <a:spcBef>
                <a:spcPts val="0"/>
              </a:spcBef>
            </a:pPr>
            <a:r>
              <a:rPr lang="de-DE" sz="1300" b="1" baseline="-25000" dirty="0" err="1" smtClean="0">
                <a:solidFill>
                  <a:srgbClr val="FFFFFF"/>
                </a:solidFill>
              </a:rPr>
              <a:t>Futurology</a:t>
            </a:r>
            <a:endParaRPr lang="de-DE" sz="1300" b="1" baseline="-25000" dirty="0" smtClean="0">
              <a:solidFill>
                <a:srgbClr val="FFFFFF"/>
              </a:solidFill>
            </a:endParaRPr>
          </a:p>
          <a:p>
            <a:pPr eaLnBrk="0" hangingPunct="0">
              <a:spcBef>
                <a:spcPts val="1000"/>
              </a:spcBef>
            </a:pPr>
            <a:r>
              <a:rPr lang="de-DE" sz="1300" baseline="-25000" dirty="0" smtClean="0">
                <a:solidFill>
                  <a:srgbClr val="FFFFFF"/>
                </a:solidFill>
              </a:rPr>
              <a:t>Prof. Dr. phil. Anja Richert </a:t>
            </a:r>
            <a:r>
              <a:rPr lang="de-DE" sz="1000" baseline="-25000" dirty="0" smtClean="0">
                <a:solidFill>
                  <a:srgbClr val="FFFFFF"/>
                </a:solidFill>
              </a:rPr>
              <a:t>(</a:t>
            </a:r>
            <a:r>
              <a:rPr lang="de-DE" sz="1000" baseline="-25000" dirty="0" err="1" smtClean="0">
                <a:solidFill>
                  <a:srgbClr val="FFFFFF"/>
                </a:solidFill>
              </a:rPr>
              <a:t>temporary</a:t>
            </a:r>
            <a:r>
              <a:rPr lang="de-DE" sz="1000" baseline="-25000" dirty="0" smtClean="0">
                <a:solidFill>
                  <a:srgbClr val="FFFFFF"/>
                </a:solidFill>
              </a:rPr>
              <a:t>)</a:t>
            </a:r>
            <a:endParaRPr lang="de-DE" sz="1000" baseline="-25000" dirty="0">
              <a:solidFill>
                <a:srgbClr val="FFFFFF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de-DE" sz="1300" b="1" baseline="-25000" dirty="0">
              <a:solidFill>
                <a:srgbClr val="FFFFFF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de-DE" sz="1300" b="1" baseline="-25000" dirty="0">
              <a:solidFill>
                <a:srgbClr val="FFFFFF"/>
              </a:solidFill>
            </a:endParaRPr>
          </a:p>
          <a:p>
            <a:endParaRPr lang="de-DE" sz="1300" dirty="0"/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14111" r="5085"/>
          <a:stretch/>
        </p:blipFill>
        <p:spPr>
          <a:xfrm>
            <a:off x="4767500" y="3850447"/>
            <a:ext cx="734884" cy="900000"/>
          </a:xfrm>
          <a:prstGeom prst="rect">
            <a:avLst/>
          </a:prstGeom>
          <a:ln w="9525">
            <a:solidFill>
              <a:srgbClr val="4D4D4D"/>
            </a:solidFill>
          </a:ln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315" y="3847533"/>
            <a:ext cx="724571" cy="905714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06" r="10061" b="41018"/>
          <a:stretch/>
        </p:blipFill>
        <p:spPr>
          <a:xfrm>
            <a:off x="1789443" y="1223963"/>
            <a:ext cx="800832" cy="972000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37" name="Picture 2" descr="Tobias Meisen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223" y="3847533"/>
            <a:ext cx="722331" cy="902914"/>
          </a:xfrm>
          <a:prstGeom prst="rect">
            <a:avLst/>
          </a:prstGeom>
          <a:ln w="9525">
            <a:solidFill>
              <a:srgbClr val="4D4D4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74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 bwMode="auto">
          <a:xfrm flipH="1">
            <a:off x="275721" y="2363070"/>
            <a:ext cx="4351840" cy="360000"/>
          </a:xfrm>
          <a:prstGeom prst="rect">
            <a:avLst/>
          </a:prstGeom>
          <a:solidFill>
            <a:srgbClr val="CAD8DC"/>
          </a:solidFill>
          <a:ln w="31750" cmpd="sng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549275" indent="-549275"/>
            <a:r>
              <a:rPr lang="en-US" sz="1400" dirty="0">
                <a:solidFill>
                  <a:srgbClr val="4D4D4D"/>
                </a:solidFill>
              </a:rPr>
              <a:t>approx. </a:t>
            </a:r>
            <a:r>
              <a:rPr lang="en-US" sz="1400" dirty="0" smtClean="0">
                <a:solidFill>
                  <a:srgbClr val="4D4D4D"/>
                </a:solidFill>
              </a:rPr>
              <a:t>65 </a:t>
            </a:r>
            <a:r>
              <a:rPr lang="en-US" sz="1400" dirty="0">
                <a:solidFill>
                  <a:srgbClr val="4D4D4D"/>
                </a:solidFill>
              </a:rPr>
              <a:t>s</a:t>
            </a:r>
            <a:r>
              <a:rPr lang="en-US" sz="1400" dirty="0" smtClean="0">
                <a:solidFill>
                  <a:srgbClr val="4D4D4D"/>
                </a:solidFill>
              </a:rPr>
              <a:t>cientists</a:t>
            </a:r>
            <a:endParaRPr lang="en-US" sz="1400" dirty="0">
              <a:solidFill>
                <a:srgbClr val="4D4D4D"/>
              </a:solidFill>
            </a:endParaRP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8" y="52333"/>
            <a:ext cx="8385175" cy="620713"/>
          </a:xfrm>
        </p:spPr>
        <p:txBody>
          <a:bodyPr lIns="18000"/>
          <a:lstStyle/>
          <a:p>
            <a:pPr>
              <a:lnSpc>
                <a:spcPts val="2300"/>
              </a:lnSpc>
            </a:pPr>
            <a:r>
              <a:rPr lang="en-US" sz="1800" b="0" dirty="0" smtClean="0"/>
              <a:t>Institute Cluster IMA/ZLW &amp; </a:t>
            </a:r>
            <a:r>
              <a:rPr lang="en-US" sz="1800" b="0" dirty="0" err="1" smtClean="0"/>
              <a:t>IfU</a:t>
            </a:r>
            <a:r>
              <a:rPr lang="en-US" sz="1800" b="0" dirty="0" smtClean="0"/>
              <a:t/>
            </a:r>
            <a:br>
              <a:rPr lang="en-US" sz="1800" b="0" dirty="0" smtClean="0"/>
            </a:br>
            <a:r>
              <a:rPr lang="en-US" dirty="0" smtClean="0"/>
              <a:t>Data and Facts</a:t>
            </a:r>
            <a:endParaRPr lang="en-US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275721" y="785326"/>
            <a:ext cx="8574239" cy="480060"/>
            <a:chOff x="275721" y="785326"/>
            <a:chExt cx="8574239" cy="480060"/>
          </a:xfrm>
          <a:effectLst/>
        </p:grpSpPr>
        <p:sp>
          <p:nvSpPr>
            <p:cNvPr id="17" name="Rechteck 16"/>
            <p:cNvSpPr/>
            <p:nvPr/>
          </p:nvSpPr>
          <p:spPr bwMode="auto">
            <a:xfrm>
              <a:off x="275721" y="785326"/>
              <a:ext cx="565422" cy="480059"/>
            </a:xfrm>
            <a:prstGeom prst="rect">
              <a:avLst/>
            </a:prstGeom>
            <a:solidFill>
              <a:srgbClr val="F8B002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Rechteck 19"/>
            <p:cNvSpPr/>
            <p:nvPr/>
          </p:nvSpPr>
          <p:spPr bwMode="auto">
            <a:xfrm>
              <a:off x="841141" y="785326"/>
              <a:ext cx="8008819" cy="480060"/>
            </a:xfrm>
            <a:prstGeom prst="rect">
              <a:avLst/>
            </a:prstGeom>
            <a:solidFill>
              <a:srgbClr val="FEE29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0"/>
                </a:spcAft>
              </a:pPr>
              <a:r>
                <a:rPr lang="en-US" sz="2000" b="1" spc="-100" dirty="0" smtClean="0">
                  <a:solidFill>
                    <a:srgbClr val="4D4D4D"/>
                  </a:solidFill>
                  <a:ea typeface="Adobe Gothic Std B" pitchFamily="34" charset="-128"/>
                  <a:cs typeface="Myriad Arabic" pitchFamily="50" charset="-78"/>
                </a:rPr>
                <a:t>Located at the Faculty of Mechanical Engineering of the RWTH Aachen University</a:t>
              </a:r>
              <a:endParaRPr lang="en-US" sz="2000" spc="-100" dirty="0">
                <a:solidFill>
                  <a:srgbClr val="4D4D4D"/>
                </a:solidFill>
                <a:ea typeface="Adobe Gothic Std B" pitchFamily="34" charset="-128"/>
                <a:cs typeface="Myriad Arabic" pitchFamily="50" charset="-78"/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841141" y="1303486"/>
            <a:ext cx="8008819" cy="382439"/>
            <a:chOff x="335338" y="3323536"/>
            <a:chExt cx="8008819" cy="382439"/>
          </a:xfrm>
          <a:effectLst/>
        </p:grpSpPr>
        <p:sp>
          <p:nvSpPr>
            <p:cNvPr id="22" name="Rechteck 21"/>
            <p:cNvSpPr/>
            <p:nvPr/>
          </p:nvSpPr>
          <p:spPr bwMode="auto">
            <a:xfrm>
              <a:off x="335338" y="3323536"/>
              <a:ext cx="566184" cy="382439"/>
            </a:xfrm>
            <a:prstGeom prst="rect">
              <a:avLst/>
            </a:prstGeom>
            <a:solidFill>
              <a:srgbClr val="F8B002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sym typeface="Wingdings"/>
                </a:rPr>
                <a:t>!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Rechteck 22"/>
            <p:cNvSpPr/>
            <p:nvPr/>
          </p:nvSpPr>
          <p:spPr bwMode="auto">
            <a:xfrm>
              <a:off x="900758" y="3323536"/>
              <a:ext cx="7443399" cy="382439"/>
            </a:xfrm>
            <a:prstGeom prst="rect">
              <a:avLst/>
            </a:prstGeom>
            <a:solidFill>
              <a:srgbClr val="FEE29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rgbClr val="4D4D4D"/>
                  </a:solidFill>
                </a:rPr>
                <a:t>Cross-disciplinary teams work together on interdisciplinary projects</a:t>
              </a:r>
              <a:endParaRPr lang="en-US" sz="1600" dirty="0">
                <a:solidFill>
                  <a:srgbClr val="4D4D4D"/>
                </a:solidFill>
              </a:endParaRPr>
            </a:p>
          </p:txBody>
        </p:sp>
      </p:grpSp>
      <p:sp>
        <p:nvSpPr>
          <p:cNvPr id="26" name="Rechteck 25"/>
          <p:cNvSpPr/>
          <p:nvPr/>
        </p:nvSpPr>
        <p:spPr bwMode="auto">
          <a:xfrm>
            <a:off x="275726" y="1880829"/>
            <a:ext cx="6675840" cy="452467"/>
          </a:xfrm>
          <a:prstGeom prst="rect">
            <a:avLst/>
          </a:prstGeom>
          <a:solidFill>
            <a:srgbClr val="345976"/>
          </a:solidFill>
          <a:ln w="31750" cmpd="sng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Team = </a:t>
            </a:r>
            <a:r>
              <a:rPr lang="en-US" dirty="0" smtClean="0">
                <a:solidFill>
                  <a:schemeClr val="bg1"/>
                </a:solidFill>
              </a:rPr>
              <a:t>ca. 214 employees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Rechteck 34"/>
          <p:cNvSpPr/>
          <p:nvPr/>
        </p:nvSpPr>
        <p:spPr bwMode="auto">
          <a:xfrm flipH="1">
            <a:off x="840837" y="2757200"/>
            <a:ext cx="3786723" cy="432000"/>
          </a:xfrm>
          <a:prstGeom prst="rect">
            <a:avLst/>
          </a:prstGeom>
          <a:solidFill>
            <a:srgbClr val="CAD8DC"/>
          </a:solidFill>
          <a:ln w="31750" cmpd="sng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549275" indent="-549275"/>
            <a:r>
              <a:rPr lang="en-US" sz="1400" dirty="0" smtClean="0">
                <a:solidFill>
                  <a:srgbClr val="4D4D4D"/>
                </a:solidFill>
              </a:rPr>
              <a:t>50 % from  Engineering and Natural Sciences</a:t>
            </a:r>
          </a:p>
          <a:p>
            <a:pPr marL="549275" indent="-549275"/>
            <a:r>
              <a:rPr lang="en-US" sz="1400" dirty="0" smtClean="0">
                <a:solidFill>
                  <a:srgbClr val="4D4D4D"/>
                </a:solidFill>
              </a:rPr>
              <a:t>50 % from Humanities and Economic Sciences</a:t>
            </a:r>
            <a:endParaRPr lang="en-US" sz="1400" dirty="0">
              <a:solidFill>
                <a:srgbClr val="4D4D4D"/>
              </a:solidFill>
            </a:endParaRPr>
          </a:p>
        </p:txBody>
      </p:sp>
      <p:sp>
        <p:nvSpPr>
          <p:cNvPr id="39" name="Rechteck 34"/>
          <p:cNvSpPr/>
          <p:nvPr/>
        </p:nvSpPr>
        <p:spPr bwMode="auto">
          <a:xfrm flipH="1">
            <a:off x="840839" y="3214390"/>
            <a:ext cx="3786722" cy="288000"/>
          </a:xfrm>
          <a:prstGeom prst="rect">
            <a:avLst/>
          </a:prstGeom>
          <a:solidFill>
            <a:srgbClr val="CAD8DC"/>
          </a:solidFill>
          <a:ln w="31750" cmpd="sng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549275" indent="-549275"/>
            <a:r>
              <a:rPr lang="en-US" sz="1400" dirty="0" smtClean="0">
                <a:solidFill>
                  <a:srgbClr val="4D4D4D"/>
                </a:solidFill>
              </a:rPr>
              <a:t>Gender-Mix: ca. 50:50</a:t>
            </a:r>
            <a:endParaRPr lang="en-US" sz="1400" dirty="0">
              <a:solidFill>
                <a:srgbClr val="4D4D4D"/>
              </a:solidFill>
            </a:endParaRPr>
          </a:p>
        </p:txBody>
      </p:sp>
      <p:sp>
        <p:nvSpPr>
          <p:cNvPr id="41" name="Rechteck 34"/>
          <p:cNvSpPr/>
          <p:nvPr/>
        </p:nvSpPr>
        <p:spPr bwMode="auto">
          <a:xfrm flipH="1">
            <a:off x="275722" y="3866010"/>
            <a:ext cx="4351840" cy="360000"/>
          </a:xfrm>
          <a:prstGeom prst="rect">
            <a:avLst/>
          </a:prstGeom>
          <a:solidFill>
            <a:srgbClr val="CAD8DC"/>
          </a:solidFill>
          <a:ln w="31750" cmpd="sng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549275" indent="-549275"/>
            <a:r>
              <a:rPr lang="en-US" sz="1400" dirty="0">
                <a:solidFill>
                  <a:srgbClr val="4D4D4D"/>
                </a:solidFill>
              </a:rPr>
              <a:t>approx. </a:t>
            </a:r>
            <a:r>
              <a:rPr lang="en-US" sz="1400" dirty="0" smtClean="0">
                <a:solidFill>
                  <a:srgbClr val="4D4D4D"/>
                </a:solidFill>
              </a:rPr>
              <a:t>20 employees in service and administration</a:t>
            </a:r>
            <a:endParaRPr lang="en-US" sz="1400" dirty="0">
              <a:solidFill>
                <a:srgbClr val="4D4D4D"/>
              </a:solidFill>
            </a:endParaRPr>
          </a:p>
        </p:txBody>
      </p:sp>
      <p:sp>
        <p:nvSpPr>
          <p:cNvPr id="42" name="Rechteck 34"/>
          <p:cNvSpPr/>
          <p:nvPr/>
        </p:nvSpPr>
        <p:spPr bwMode="auto">
          <a:xfrm flipH="1">
            <a:off x="275722" y="4260140"/>
            <a:ext cx="4351840" cy="360000"/>
          </a:xfrm>
          <a:prstGeom prst="rect">
            <a:avLst/>
          </a:prstGeom>
          <a:solidFill>
            <a:srgbClr val="CAD8DC"/>
          </a:solidFill>
          <a:ln w="31750" cmpd="sng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549275" indent="-549275"/>
            <a:r>
              <a:rPr lang="en-US" sz="1400" dirty="0">
                <a:solidFill>
                  <a:srgbClr val="4D4D4D"/>
                </a:solidFill>
              </a:rPr>
              <a:t>approx. </a:t>
            </a:r>
            <a:r>
              <a:rPr lang="en-US" sz="1400" dirty="0" smtClean="0">
                <a:solidFill>
                  <a:srgbClr val="4D4D4D"/>
                </a:solidFill>
              </a:rPr>
              <a:t>130 student workers</a:t>
            </a:r>
            <a:endParaRPr lang="en-US" sz="1400" dirty="0">
              <a:solidFill>
                <a:srgbClr val="4D4D4D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4295739"/>
            <a:ext cx="3801780" cy="143700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44" y="2840186"/>
            <a:ext cx="3819098" cy="115251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echteck 34"/>
          <p:cNvSpPr/>
          <p:nvPr/>
        </p:nvSpPr>
        <p:spPr bwMode="auto">
          <a:xfrm flipH="1">
            <a:off x="840838" y="3534950"/>
            <a:ext cx="3786723" cy="288000"/>
          </a:xfrm>
          <a:prstGeom prst="rect">
            <a:avLst/>
          </a:prstGeom>
          <a:solidFill>
            <a:srgbClr val="CAD8DC"/>
          </a:solidFill>
          <a:ln w="31750" cmpd="sng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549275" indent="-549275"/>
            <a:r>
              <a:rPr lang="en-US" sz="1400" dirty="0" smtClean="0">
                <a:solidFill>
                  <a:srgbClr val="4D4D4D"/>
                </a:solidFill>
              </a:rPr>
              <a:t>Culture-Mix: ca. 90:10</a:t>
            </a:r>
            <a:endParaRPr lang="en-US" sz="1200" dirty="0">
              <a:solidFill>
                <a:srgbClr val="4D4D4D"/>
              </a:solidFill>
            </a:endParaRPr>
          </a:p>
        </p:txBody>
      </p:sp>
      <p:sp>
        <p:nvSpPr>
          <p:cNvPr id="44" name="Rechteck 34"/>
          <p:cNvSpPr/>
          <p:nvPr/>
        </p:nvSpPr>
        <p:spPr bwMode="auto">
          <a:xfrm flipH="1">
            <a:off x="280981" y="5327696"/>
            <a:ext cx="3450191" cy="288000"/>
          </a:xfrm>
          <a:prstGeom prst="rect">
            <a:avLst/>
          </a:prstGeom>
          <a:solidFill>
            <a:srgbClr val="CAD8DC"/>
          </a:solidFill>
          <a:ln w="31750" cmpd="sng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549275" indent="-549275"/>
            <a:r>
              <a:rPr lang="en-US" sz="1400" dirty="0" smtClean="0">
                <a:solidFill>
                  <a:srgbClr val="4D4D4D"/>
                </a:solidFill>
              </a:rPr>
              <a:t>approx. 80 % third-party funding</a:t>
            </a:r>
            <a:endParaRPr lang="en-US" sz="1400" dirty="0">
              <a:solidFill>
                <a:srgbClr val="4D4D4D"/>
              </a:solidFill>
            </a:endParaRPr>
          </a:p>
        </p:txBody>
      </p:sp>
      <p:sp>
        <p:nvSpPr>
          <p:cNvPr id="45" name="Rechteck 25"/>
          <p:cNvSpPr/>
          <p:nvPr/>
        </p:nvSpPr>
        <p:spPr bwMode="auto">
          <a:xfrm>
            <a:off x="280986" y="4845455"/>
            <a:ext cx="4351835" cy="452467"/>
          </a:xfrm>
          <a:prstGeom prst="rect">
            <a:avLst/>
          </a:prstGeom>
          <a:solidFill>
            <a:srgbClr val="345976"/>
          </a:solidFill>
          <a:ln w="31750" cmpd="sng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Financial structure in a nutshell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Rechteck 34"/>
          <p:cNvSpPr/>
          <p:nvPr/>
        </p:nvSpPr>
        <p:spPr bwMode="auto">
          <a:xfrm flipH="1">
            <a:off x="280984" y="5661411"/>
            <a:ext cx="3462379" cy="288000"/>
          </a:xfrm>
          <a:prstGeom prst="rect">
            <a:avLst/>
          </a:prstGeom>
          <a:solidFill>
            <a:srgbClr val="CAD8DC"/>
          </a:solidFill>
          <a:ln w="31750" cmpd="sng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549275" indent="-549275"/>
            <a:r>
              <a:rPr lang="en-US" sz="1400" dirty="0" smtClean="0">
                <a:solidFill>
                  <a:srgbClr val="4D4D4D"/>
                </a:solidFill>
              </a:rPr>
              <a:t>approx. 6 million € annual turnover</a:t>
            </a:r>
            <a:endParaRPr lang="en-US" sz="1400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9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233998" y="52335"/>
            <a:ext cx="8385175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1800" b="0" kern="0" dirty="0" smtClean="0"/>
              <a:t>Data Science in our perspective</a:t>
            </a:r>
            <a:br>
              <a:rPr lang="en-US" sz="1800" b="0" kern="0" dirty="0" smtClean="0"/>
            </a:br>
            <a:r>
              <a:rPr lang="en-US" dirty="0" smtClean="0"/>
              <a:t>From Data to Decisions</a:t>
            </a:r>
            <a:endParaRPr lang="en-US" kern="0" dirty="0"/>
          </a:p>
        </p:txBody>
      </p:sp>
      <p:grpSp>
        <p:nvGrpSpPr>
          <p:cNvPr id="37" name="Gruppieren 36"/>
          <p:cNvGrpSpPr/>
          <p:nvPr/>
        </p:nvGrpSpPr>
        <p:grpSpPr>
          <a:xfrm>
            <a:off x="1785247" y="1716883"/>
            <a:ext cx="5573507" cy="1469166"/>
            <a:chOff x="171897" y="1097124"/>
            <a:chExt cx="5573507" cy="1469166"/>
          </a:xfrm>
        </p:grpSpPr>
        <p:sp>
          <p:nvSpPr>
            <p:cNvPr id="38" name="Ellipse 37"/>
            <p:cNvSpPr/>
            <p:nvPr/>
          </p:nvSpPr>
          <p:spPr>
            <a:xfrm>
              <a:off x="4279261" y="1097124"/>
              <a:ext cx="1466143" cy="1466143"/>
            </a:xfrm>
            <a:prstGeom prst="ellipse">
              <a:avLst/>
            </a:prstGeom>
            <a:solidFill>
              <a:srgbClr val="5E7C2C"/>
            </a:solidFill>
            <a:ln>
              <a:noFill/>
            </a:ln>
            <a:effectLst/>
          </p:spPr>
          <p:txBody>
            <a:bodyPr lIns="0" tIns="0" rIns="0" bIns="0" anchor="ctr"/>
            <a:lstStyle/>
            <a:p>
              <a:pPr algn="ctr">
                <a:spcBef>
                  <a:spcPts val="1200"/>
                </a:spcBef>
                <a:tabLst>
                  <a:tab pos="8809038" algn="l"/>
                </a:tabLst>
              </a:pPr>
              <a:endParaRPr lang="en-US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Ellipse 38"/>
            <p:cNvSpPr/>
            <p:nvPr/>
          </p:nvSpPr>
          <p:spPr>
            <a:xfrm>
              <a:off x="171897" y="1100146"/>
              <a:ext cx="1466143" cy="1466143"/>
            </a:xfrm>
            <a:prstGeom prst="ellipse">
              <a:avLst/>
            </a:prstGeom>
            <a:solidFill>
              <a:srgbClr val="3459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2000" b="1" dirty="0" smtClean="0">
                  <a:solidFill>
                    <a:schemeClr val="lt1"/>
                  </a:solidFill>
                  <a:latin typeface="+mn-lt"/>
                </a:rPr>
                <a:t>Data</a:t>
              </a:r>
              <a:endParaRPr lang="de-DE" sz="2000" b="1" dirty="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44" name="Ellipse 43"/>
            <p:cNvSpPr/>
            <p:nvPr/>
          </p:nvSpPr>
          <p:spPr>
            <a:xfrm>
              <a:off x="2225579" y="1100147"/>
              <a:ext cx="1466143" cy="1466143"/>
            </a:xfrm>
            <a:prstGeom prst="ellipse">
              <a:avLst/>
            </a:prstGeom>
            <a:solidFill>
              <a:srgbClr val="CAD8DC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>
                <a:tabLst>
                  <a:tab pos="8809038" algn="l"/>
                </a:tabLst>
              </a:pPr>
              <a:r>
                <a:rPr lang="de-DE" sz="2000" b="1" dirty="0">
                  <a:solidFill>
                    <a:srgbClr val="5A5F55"/>
                  </a:solidFill>
                  <a:latin typeface="+mj-lt"/>
                </a:rPr>
                <a:t>Smart</a:t>
              </a:r>
            </a:p>
            <a:p>
              <a:pPr algn="ctr">
                <a:tabLst>
                  <a:tab pos="8809038" algn="l"/>
                </a:tabLst>
              </a:pPr>
              <a:r>
                <a:rPr lang="de-DE" sz="2000" b="1" dirty="0">
                  <a:solidFill>
                    <a:srgbClr val="5A5F55"/>
                  </a:solidFill>
                  <a:latin typeface="+mj-lt"/>
                </a:rPr>
                <a:t>Data</a:t>
              </a:r>
            </a:p>
          </p:txBody>
        </p:sp>
        <p:sp>
          <p:nvSpPr>
            <p:cNvPr id="45" name="Pfeil nach rechts 44"/>
            <p:cNvSpPr/>
            <p:nvPr/>
          </p:nvSpPr>
          <p:spPr>
            <a:xfrm>
              <a:off x="1717272" y="1617192"/>
              <a:ext cx="432048" cy="432048"/>
            </a:xfrm>
            <a:prstGeom prst="rightArrow">
              <a:avLst/>
            </a:prstGeom>
            <a:gradFill flip="none" rotWithShape="1">
              <a:gsLst>
                <a:gs pos="0">
                  <a:srgbClr val="345976"/>
                </a:gs>
                <a:gs pos="100000">
                  <a:srgbClr val="DFE8F1"/>
                </a:gs>
              </a:gsLst>
              <a:lin ang="0" scaled="1"/>
              <a:tileRect/>
            </a:gradFill>
            <a:ln>
              <a:noFill/>
            </a:ln>
          </p:spPr>
          <p:txBody>
            <a:bodyPr lIns="0" tIns="0" rIns="0" bIns="0" anchor="ctr"/>
            <a:lstStyle/>
            <a:p>
              <a:pPr algn="ctr">
                <a:tabLst>
                  <a:tab pos="8809038" algn="l"/>
                </a:tabLst>
              </a:pPr>
              <a:endParaRPr lang="de-DE" sz="2200" b="1">
                <a:solidFill>
                  <a:srgbClr val="646464"/>
                </a:solidFill>
                <a:latin typeface="+mj-lt"/>
              </a:endParaRPr>
            </a:p>
          </p:txBody>
        </p:sp>
        <p:sp>
          <p:nvSpPr>
            <p:cNvPr id="49" name="Pfeil nach rechts 48"/>
            <p:cNvSpPr/>
            <p:nvPr/>
          </p:nvSpPr>
          <p:spPr>
            <a:xfrm>
              <a:off x="3782173" y="1614171"/>
              <a:ext cx="432048" cy="432048"/>
            </a:xfrm>
            <a:prstGeom prst="rightArrow">
              <a:avLst/>
            </a:prstGeom>
            <a:gradFill flip="none" rotWithShape="1">
              <a:gsLst>
                <a:gs pos="100000">
                  <a:srgbClr val="5E7C2C"/>
                </a:gs>
                <a:gs pos="0">
                  <a:srgbClr val="DFE8F1"/>
                </a:gs>
              </a:gsLst>
              <a:lin ang="0" scaled="1"/>
              <a:tileRect/>
            </a:gradFill>
            <a:ln>
              <a:noFill/>
            </a:ln>
          </p:spPr>
          <p:txBody>
            <a:bodyPr lIns="0" tIns="0" rIns="0" bIns="0" anchor="ctr"/>
            <a:lstStyle/>
            <a:p>
              <a:pPr algn="ctr">
                <a:tabLst>
                  <a:tab pos="8809038" algn="l"/>
                </a:tabLst>
              </a:pPr>
              <a:endParaRPr lang="de-DE" sz="2200" b="1">
                <a:solidFill>
                  <a:srgbClr val="646464"/>
                </a:solidFill>
                <a:latin typeface="+mj-lt"/>
              </a:endParaRPr>
            </a:p>
          </p:txBody>
        </p:sp>
        <p:sp>
          <p:nvSpPr>
            <p:cNvPr id="55" name="Rechteck 54"/>
            <p:cNvSpPr/>
            <p:nvPr/>
          </p:nvSpPr>
          <p:spPr>
            <a:xfrm>
              <a:off x="4468754" y="1740953"/>
              <a:ext cx="1087157" cy="275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200"/>
                </a:lnSpc>
                <a:spcBef>
                  <a:spcPts val="1200"/>
                </a:spcBef>
                <a:tabLst>
                  <a:tab pos="8809038" algn="l"/>
                </a:tabLst>
              </a:pPr>
              <a:r>
                <a:rPr lang="en-US" sz="2000" b="1" dirty="0" smtClean="0">
                  <a:solidFill>
                    <a:schemeClr val="bg1"/>
                  </a:solidFill>
                </a:rPr>
                <a:t>Decision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Rechteck 55"/>
          <p:cNvSpPr/>
          <p:nvPr/>
        </p:nvSpPr>
        <p:spPr>
          <a:xfrm>
            <a:off x="464121" y="910997"/>
            <a:ext cx="8383483" cy="720080"/>
          </a:xfrm>
          <a:prstGeom prst="rect">
            <a:avLst/>
          </a:prstGeom>
          <a:solidFill>
            <a:srgbClr val="CAD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58275" algn="r"/>
              </a:tabLst>
            </a:pPr>
            <a:r>
              <a:rPr lang="en-US" sz="1900" dirty="0" smtClean="0">
                <a:solidFill>
                  <a:srgbClr val="5A5F55"/>
                </a:solidFill>
              </a:rPr>
              <a:t>“At the end of the day, it's not about how much data you have, it's about how well you use it.”	</a:t>
            </a:r>
            <a:r>
              <a:rPr lang="en-US" sz="1200" dirty="0" err="1">
                <a:solidFill>
                  <a:srgbClr val="5A5F55"/>
                </a:solidFill>
              </a:rPr>
              <a:t>Tjeerd</a:t>
            </a:r>
            <a:r>
              <a:rPr lang="en-US" sz="1200" dirty="0">
                <a:solidFill>
                  <a:srgbClr val="5A5F55"/>
                </a:solidFill>
              </a:rPr>
              <a:t> </a:t>
            </a:r>
            <a:r>
              <a:rPr lang="en-US" sz="1200" dirty="0" err="1" smtClean="0">
                <a:solidFill>
                  <a:srgbClr val="5A5F55"/>
                </a:solidFill>
              </a:rPr>
              <a:t>Brenninkmeijer</a:t>
            </a:r>
            <a:r>
              <a:rPr lang="en-US" sz="1200" dirty="0" smtClean="0">
                <a:solidFill>
                  <a:srgbClr val="5A5F55"/>
                </a:solidFill>
              </a:rPr>
              <a:t>, </a:t>
            </a:r>
            <a:r>
              <a:rPr lang="en-US" sz="1200" dirty="0" err="1" smtClean="0">
                <a:solidFill>
                  <a:srgbClr val="5A5F55"/>
                </a:solidFill>
              </a:rPr>
              <a:t>CMSWire</a:t>
            </a:r>
            <a:r>
              <a:rPr lang="en-US" sz="1200" dirty="0" smtClean="0">
                <a:solidFill>
                  <a:srgbClr val="5A5F55"/>
                </a:solidFill>
              </a:rPr>
              <a:t>, 2013</a:t>
            </a:r>
            <a:endParaRPr lang="en-US" sz="1200" dirty="0">
              <a:solidFill>
                <a:srgbClr val="5A5F55"/>
              </a:solidFill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252582" y="913238"/>
            <a:ext cx="216024" cy="720080"/>
          </a:xfrm>
          <a:prstGeom prst="rect">
            <a:avLst/>
          </a:prstGeom>
          <a:solidFill>
            <a:srgbClr val="34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Rechteck 57"/>
          <p:cNvSpPr/>
          <p:nvPr/>
        </p:nvSpPr>
        <p:spPr>
          <a:xfrm>
            <a:off x="2695601" y="3308741"/>
            <a:ext cx="1702089" cy="681210"/>
          </a:xfrm>
          <a:prstGeom prst="rect">
            <a:avLst/>
          </a:prstGeom>
          <a:solidFill>
            <a:srgbClr val="A9CC70"/>
          </a:solidFill>
          <a:ln>
            <a:noFill/>
          </a:ln>
          <a:extLst/>
        </p:spPr>
        <p:txBody>
          <a:bodyPr lIns="72000" tIns="0" rIns="72000" bIns="0" anchor="ctr" anchorCtr="0"/>
          <a:lstStyle/>
          <a:p>
            <a:pPr algn="ctr"/>
            <a:r>
              <a:rPr lang="en-US" sz="10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consolidate, </a:t>
            </a:r>
          </a:p>
          <a:p>
            <a:pPr algn="ctr"/>
            <a:r>
              <a:rPr 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r</a:t>
            </a:r>
            <a:r>
              <a:rPr lang="en-US" sz="10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estructure, model, verify, enrich, pre-evaluate</a:t>
            </a:r>
            <a:endParaRPr lang="en-US" sz="10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630700" y="3308741"/>
            <a:ext cx="1702089" cy="681210"/>
          </a:xfrm>
          <a:prstGeom prst="rect">
            <a:avLst/>
          </a:prstGeom>
          <a:solidFill>
            <a:srgbClr val="A9CC70"/>
          </a:solidFill>
          <a:ln>
            <a:noFill/>
          </a:ln>
          <a:extLst/>
        </p:spPr>
        <p:txBody>
          <a:bodyPr lIns="72000" tIns="0" rIns="72000" bIns="0" anchor="ctr" anchorCtr="0"/>
          <a:lstStyle/>
          <a:p>
            <a:pPr algn="ctr"/>
            <a:r>
              <a:rPr lang="en-US" sz="10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detect, collect, capture, expatiate, network</a:t>
            </a:r>
            <a:endParaRPr lang="en-US" sz="1050" dirty="0"/>
          </a:p>
        </p:txBody>
      </p:sp>
      <p:sp>
        <p:nvSpPr>
          <p:cNvPr id="60" name="Rechteck 59"/>
          <p:cNvSpPr/>
          <p:nvPr/>
        </p:nvSpPr>
        <p:spPr>
          <a:xfrm>
            <a:off x="4760502" y="3308741"/>
            <a:ext cx="1702089" cy="681210"/>
          </a:xfrm>
          <a:prstGeom prst="rect">
            <a:avLst/>
          </a:prstGeom>
          <a:solidFill>
            <a:srgbClr val="A9CC70"/>
          </a:solidFill>
          <a:ln>
            <a:noFill/>
          </a:ln>
          <a:extLst/>
        </p:spPr>
        <p:txBody>
          <a:bodyPr lIns="72000" tIns="0" rIns="72000" bIns="0" anchor="ctr" anchorCtr="0"/>
          <a:lstStyle/>
          <a:p>
            <a:pPr algn="ctr"/>
            <a:r>
              <a:rPr lang="en-US" sz="10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sort, rearrange, reproduce, reduce, densify, validate</a:t>
            </a:r>
            <a:endParaRPr lang="en-US" sz="10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1" name="Rechteck 60"/>
          <p:cNvSpPr/>
          <p:nvPr/>
        </p:nvSpPr>
        <p:spPr>
          <a:xfrm>
            <a:off x="6825403" y="3308741"/>
            <a:ext cx="1702089" cy="681210"/>
          </a:xfrm>
          <a:prstGeom prst="rect">
            <a:avLst/>
          </a:prstGeom>
          <a:solidFill>
            <a:srgbClr val="A9CC70"/>
          </a:solidFill>
          <a:ln>
            <a:noFill/>
          </a:ln>
          <a:extLst/>
        </p:spPr>
        <p:txBody>
          <a:bodyPr lIns="72000" tIns="0" rIns="72000" bIns="0" anchor="ctr" anchorCtr="0"/>
          <a:lstStyle/>
          <a:p>
            <a:pPr algn="ctr"/>
            <a:r>
              <a:rPr 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visualize, </a:t>
            </a:r>
            <a:r>
              <a:rPr lang="en-US" sz="10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interact, interpret, rank, analyze</a:t>
            </a:r>
            <a:endParaRPr lang="en-US" sz="10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2" name="Rechteck 61"/>
          <p:cNvSpPr/>
          <p:nvPr/>
        </p:nvSpPr>
        <p:spPr>
          <a:xfrm>
            <a:off x="630699" y="4097009"/>
            <a:ext cx="1702089" cy="1069806"/>
          </a:xfrm>
          <a:prstGeom prst="rect">
            <a:avLst/>
          </a:prstGeom>
          <a:solidFill>
            <a:srgbClr val="345976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lt1"/>
                </a:solidFill>
              </a:rPr>
              <a:t>Simulations</a:t>
            </a:r>
          </a:p>
          <a:p>
            <a:pPr algn="ctr"/>
            <a:r>
              <a:rPr lang="en-US" sz="1200" dirty="0" smtClean="0"/>
              <a:t>Sensors</a:t>
            </a:r>
          </a:p>
          <a:p>
            <a:pPr algn="ctr"/>
            <a:r>
              <a:rPr lang="en-US" sz="1200" dirty="0" smtClean="0">
                <a:solidFill>
                  <a:schemeClr val="lt1"/>
                </a:solidFill>
              </a:rPr>
              <a:t>Databases</a:t>
            </a:r>
          </a:p>
          <a:p>
            <a:pPr algn="ctr"/>
            <a:r>
              <a:rPr lang="en-US" sz="1200" dirty="0" smtClean="0"/>
              <a:t>Documentation</a:t>
            </a:r>
          </a:p>
          <a:p>
            <a:pPr algn="ctr"/>
            <a:r>
              <a:rPr lang="en-US" sz="1200" dirty="0" smtClean="0">
                <a:solidFill>
                  <a:schemeClr val="lt1"/>
                </a:solidFill>
              </a:rPr>
              <a:t>Applications</a:t>
            </a:r>
            <a:endParaRPr lang="en-US" sz="1200" dirty="0">
              <a:solidFill>
                <a:schemeClr val="lt1"/>
              </a:solidFill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2695600" y="4094790"/>
            <a:ext cx="1702089" cy="1069806"/>
          </a:xfrm>
          <a:prstGeom prst="rect">
            <a:avLst/>
          </a:prstGeom>
          <a:solidFill>
            <a:srgbClr val="345976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lt1"/>
                </a:solidFill>
              </a:rPr>
              <a:t>Extract Transform Load</a:t>
            </a:r>
          </a:p>
          <a:p>
            <a:pPr algn="ctr"/>
            <a:r>
              <a:rPr lang="en-US" sz="1200" dirty="0" smtClean="0"/>
              <a:t>Streaming</a:t>
            </a:r>
          </a:p>
          <a:p>
            <a:pPr algn="ctr"/>
            <a:r>
              <a:rPr lang="en-US" sz="1200" dirty="0"/>
              <a:t>Descriptive Analysis</a:t>
            </a:r>
            <a:endParaRPr lang="en-US" sz="1200" dirty="0" smtClean="0"/>
          </a:p>
          <a:p>
            <a:pPr algn="ctr"/>
            <a:r>
              <a:rPr lang="en-US" sz="1200" dirty="0" smtClean="0"/>
              <a:t>Metadata Enrichment</a:t>
            </a:r>
          </a:p>
          <a:p>
            <a:pPr algn="ctr"/>
            <a:r>
              <a:rPr lang="en-US" sz="1200" dirty="0"/>
              <a:t>Semantic </a:t>
            </a:r>
            <a:r>
              <a:rPr lang="en-US" sz="1200" dirty="0" smtClean="0"/>
              <a:t>Integration</a:t>
            </a:r>
            <a:endParaRPr lang="en-US" sz="1200" dirty="0"/>
          </a:p>
        </p:txBody>
      </p:sp>
      <p:sp>
        <p:nvSpPr>
          <p:cNvPr id="64" name="Rechteck 63"/>
          <p:cNvSpPr/>
          <p:nvPr/>
        </p:nvSpPr>
        <p:spPr>
          <a:xfrm>
            <a:off x="4760501" y="4094790"/>
            <a:ext cx="1702089" cy="1069806"/>
          </a:xfrm>
          <a:prstGeom prst="rect">
            <a:avLst/>
          </a:prstGeom>
          <a:solidFill>
            <a:srgbClr val="345976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lt1"/>
                </a:solidFill>
              </a:rPr>
              <a:t>Predictive Analysis</a:t>
            </a:r>
          </a:p>
          <a:p>
            <a:pPr algn="ctr"/>
            <a:r>
              <a:rPr lang="en-US" sz="1200" dirty="0" smtClean="0"/>
              <a:t>Prescriptive Analysis</a:t>
            </a:r>
          </a:p>
          <a:p>
            <a:pPr algn="ctr"/>
            <a:r>
              <a:rPr lang="en-US" sz="1200" dirty="0" smtClean="0">
                <a:solidFill>
                  <a:schemeClr val="lt1"/>
                </a:solidFill>
              </a:rPr>
              <a:t>Data Mining</a:t>
            </a:r>
          </a:p>
          <a:p>
            <a:pPr algn="ctr"/>
            <a:r>
              <a:rPr lang="en-US" sz="1200" dirty="0" smtClean="0"/>
              <a:t>Data Exploration</a:t>
            </a:r>
          </a:p>
          <a:p>
            <a:pPr algn="ctr"/>
            <a:r>
              <a:rPr lang="en-US" sz="1200" dirty="0" smtClean="0">
                <a:solidFill>
                  <a:schemeClr val="lt1"/>
                </a:solidFill>
              </a:rPr>
              <a:t>Machine Learning</a:t>
            </a:r>
            <a:endParaRPr lang="en-US" sz="1200" dirty="0">
              <a:solidFill>
                <a:schemeClr val="lt1"/>
              </a:solidFill>
            </a:endParaRPr>
          </a:p>
        </p:txBody>
      </p:sp>
      <p:sp>
        <p:nvSpPr>
          <p:cNvPr id="65" name="Rechteck 64"/>
          <p:cNvSpPr/>
          <p:nvPr/>
        </p:nvSpPr>
        <p:spPr>
          <a:xfrm>
            <a:off x="6825403" y="4094790"/>
            <a:ext cx="1702089" cy="1069806"/>
          </a:xfrm>
          <a:prstGeom prst="rect">
            <a:avLst/>
          </a:prstGeom>
          <a:solidFill>
            <a:srgbClr val="345976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lt1"/>
                </a:solidFill>
              </a:rPr>
              <a:t>Visual Analytics</a:t>
            </a:r>
          </a:p>
          <a:p>
            <a:pPr algn="ctr"/>
            <a:r>
              <a:rPr lang="en-US" sz="1200" dirty="0" smtClean="0"/>
              <a:t>Key Performance Indicators</a:t>
            </a:r>
          </a:p>
          <a:p>
            <a:pPr algn="ctr"/>
            <a:r>
              <a:rPr lang="en-US" sz="1200" dirty="0" smtClean="0">
                <a:solidFill>
                  <a:schemeClr val="lt1"/>
                </a:solidFill>
              </a:rPr>
              <a:t>Cockpits and Reports</a:t>
            </a:r>
          </a:p>
          <a:p>
            <a:pPr algn="ctr"/>
            <a:r>
              <a:rPr lang="en-US" sz="1200" dirty="0" smtClean="0"/>
              <a:t>Mental Models</a:t>
            </a:r>
            <a:endParaRPr lang="en-US" sz="1200" dirty="0" smtClean="0">
              <a:solidFill>
                <a:schemeClr val="lt1"/>
              </a:solidFill>
            </a:endParaRPr>
          </a:p>
        </p:txBody>
      </p:sp>
      <p:sp>
        <p:nvSpPr>
          <p:cNvPr id="66" name="Rechteck 65"/>
          <p:cNvSpPr/>
          <p:nvPr/>
        </p:nvSpPr>
        <p:spPr bwMode="auto">
          <a:xfrm>
            <a:off x="284599" y="5328507"/>
            <a:ext cx="565420" cy="612718"/>
          </a:xfrm>
          <a:prstGeom prst="rect">
            <a:avLst/>
          </a:prstGeom>
          <a:solidFill>
            <a:srgbClr val="F8B002"/>
          </a:solidFill>
          <a:ln w="31750" cmpd="sng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chemeClr val="bg1"/>
                </a:solidFill>
                <a:sym typeface="Wingdings"/>
              </a:rPr>
              <a:t>!</a:t>
            </a:r>
            <a:endParaRPr lang="de-DE" sz="3200" b="1" dirty="0">
              <a:solidFill>
                <a:schemeClr val="bg1"/>
              </a:solidFill>
              <a:sym typeface="Wingdings"/>
            </a:endParaRPr>
          </a:p>
        </p:txBody>
      </p:sp>
      <p:sp>
        <p:nvSpPr>
          <p:cNvPr id="67" name="Rechteck 66"/>
          <p:cNvSpPr/>
          <p:nvPr/>
        </p:nvSpPr>
        <p:spPr bwMode="auto">
          <a:xfrm>
            <a:off x="850019" y="5328507"/>
            <a:ext cx="7997585" cy="612718"/>
          </a:xfrm>
          <a:prstGeom prst="rect">
            <a:avLst/>
          </a:prstGeom>
          <a:solidFill>
            <a:srgbClr val="FEE29C"/>
          </a:solidFill>
          <a:ln w="31750" cmpd="sng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/>
            <a:r>
              <a:rPr lang="en-US" dirty="0">
                <a:solidFill>
                  <a:srgbClr val="575552"/>
                </a:solidFill>
                <a:latin typeface="Calibri" panose="020F0502020204030204" pitchFamily="34" charset="0"/>
              </a:rPr>
              <a:t>“Data about data, or metadata, is growing twice as fast as the digital universe as a whole” </a:t>
            </a:r>
            <a:r>
              <a:rPr lang="en-US" sz="920" dirty="0">
                <a:solidFill>
                  <a:srgbClr val="575552"/>
                </a:solidFill>
                <a:latin typeface="Calibri" panose="020F0502020204030204" pitchFamily="34" charset="0"/>
              </a:rPr>
              <a:t>[</a:t>
            </a:r>
            <a:r>
              <a:rPr lang="en-US" sz="920" dirty="0" err="1">
                <a:solidFill>
                  <a:srgbClr val="575552"/>
                </a:solidFill>
                <a:latin typeface="Calibri" panose="020F0502020204030204" pitchFamily="34" charset="0"/>
              </a:rPr>
              <a:t>Gantz</a:t>
            </a:r>
            <a:r>
              <a:rPr lang="en-US" sz="920" dirty="0">
                <a:solidFill>
                  <a:srgbClr val="575552"/>
                </a:solidFill>
                <a:latin typeface="Calibri" panose="020F0502020204030204" pitchFamily="34" charset="0"/>
              </a:rPr>
              <a:t> and </a:t>
            </a:r>
            <a:r>
              <a:rPr lang="en-US" sz="920" dirty="0" err="1">
                <a:solidFill>
                  <a:srgbClr val="575552"/>
                </a:solidFill>
                <a:latin typeface="Calibri" panose="020F0502020204030204" pitchFamily="34" charset="0"/>
              </a:rPr>
              <a:t>Reinsel</a:t>
            </a:r>
            <a:r>
              <a:rPr lang="en-US" sz="920" dirty="0">
                <a:solidFill>
                  <a:srgbClr val="575552"/>
                </a:solidFill>
                <a:latin typeface="Calibri" panose="020F0502020204030204" pitchFamily="34" charset="0"/>
              </a:rPr>
              <a:t> 2011]</a:t>
            </a:r>
          </a:p>
        </p:txBody>
      </p:sp>
    </p:spTree>
    <p:extLst>
      <p:ext uri="{BB962C8B-B14F-4D97-AF65-F5344CB8AC3E}">
        <p14:creationId xmlns:p14="http://schemas.microsoft.com/office/powerpoint/2010/main" val="175379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971641" y="2413338"/>
            <a:ext cx="520071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b="1" dirty="0">
                <a:solidFill>
                  <a:srgbClr val="64AEC0"/>
                </a:solidFill>
                <a:latin typeface="+mj-lt"/>
                <a:ea typeface="+mj-ea"/>
                <a:cs typeface="+mj-cs"/>
              </a:rPr>
              <a:t>Data Science </a:t>
            </a:r>
            <a:r>
              <a:rPr lang="en-US" sz="4200" dirty="0">
                <a:solidFill>
                  <a:srgbClr val="64AEC0"/>
                </a:solidFill>
                <a:latin typeface="+mj-lt"/>
                <a:ea typeface="+mj-ea"/>
                <a:cs typeface="+mj-cs"/>
              </a:rPr>
              <a:t>in </a:t>
            </a:r>
            <a:endParaRPr lang="en-US" sz="4200" dirty="0" smtClean="0">
              <a:solidFill>
                <a:srgbClr val="64AEC0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4200" b="1" dirty="0" smtClean="0">
                <a:solidFill>
                  <a:srgbClr val="64AEC0"/>
                </a:solidFill>
                <a:latin typeface="+mj-lt"/>
                <a:ea typeface="+mj-ea"/>
                <a:cs typeface="+mj-cs"/>
              </a:rPr>
              <a:t>Research </a:t>
            </a:r>
            <a:r>
              <a:rPr lang="en-US" sz="4200" dirty="0">
                <a:solidFill>
                  <a:srgbClr val="64AEC0"/>
                </a:solidFill>
                <a:latin typeface="+mj-lt"/>
                <a:ea typeface="+mj-ea"/>
                <a:cs typeface="+mj-cs"/>
              </a:rPr>
              <a:t>and</a:t>
            </a:r>
            <a:r>
              <a:rPr lang="en-US" sz="4200" b="1" dirty="0">
                <a:solidFill>
                  <a:srgbClr val="64AEC0"/>
                </a:solidFill>
                <a:latin typeface="+mj-lt"/>
                <a:ea typeface="+mj-ea"/>
                <a:cs typeface="+mj-cs"/>
              </a:rPr>
              <a:t> </a:t>
            </a:r>
            <a:endParaRPr lang="en-US" sz="4200" b="1" dirty="0" smtClean="0">
              <a:solidFill>
                <a:srgbClr val="64AEC0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4200" b="1" dirty="0" smtClean="0">
                <a:solidFill>
                  <a:srgbClr val="64AEC0"/>
                </a:solidFill>
                <a:latin typeface="+mj-lt"/>
                <a:ea typeface="+mj-ea"/>
                <a:cs typeface="+mj-cs"/>
              </a:rPr>
              <a:t>Industrial Applications</a:t>
            </a:r>
            <a:endParaRPr lang="en-US" sz="4200" b="1" dirty="0">
              <a:solidFill>
                <a:srgbClr val="64AE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761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284599" y="917950"/>
            <a:ext cx="8564125" cy="430263"/>
            <a:chOff x="284599" y="1120948"/>
            <a:chExt cx="8564125" cy="430263"/>
          </a:xfrm>
          <a:effectLst/>
        </p:grpSpPr>
        <p:sp>
          <p:nvSpPr>
            <p:cNvPr id="4" name="Rechteck 3"/>
            <p:cNvSpPr/>
            <p:nvPr/>
          </p:nvSpPr>
          <p:spPr bwMode="auto">
            <a:xfrm>
              <a:off x="284599" y="1120948"/>
              <a:ext cx="580992" cy="43026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Rechteck 4"/>
            <p:cNvSpPr/>
            <p:nvPr/>
          </p:nvSpPr>
          <p:spPr bwMode="auto">
            <a:xfrm>
              <a:off x="865591" y="1120948"/>
              <a:ext cx="7983133" cy="43026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>
                  <a:solidFill>
                    <a:srgbClr val="4D4D4D"/>
                  </a:solidFill>
                </a:rPr>
                <a:t>Motivation for the Development of Automatic Emotion Recognition</a:t>
              </a:r>
              <a:endParaRPr lang="en-US" sz="2000" dirty="0">
                <a:solidFill>
                  <a:srgbClr val="4D4D4D"/>
                </a:solidFill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84598" y="1639100"/>
            <a:ext cx="5426527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>
                <a:solidFill>
                  <a:srgbClr val="575552"/>
                </a:solidFill>
              </a:rPr>
              <a:t>“Computers </a:t>
            </a:r>
            <a:r>
              <a:rPr lang="en-US" dirty="0">
                <a:solidFill>
                  <a:srgbClr val="575552"/>
                </a:solidFill>
              </a:rPr>
              <a:t>that will interact naturally and intelligently </a:t>
            </a:r>
            <a:r>
              <a:rPr lang="en-US" dirty="0" smtClean="0">
                <a:solidFill>
                  <a:srgbClr val="575552"/>
                </a:solidFill>
              </a:rPr>
              <a:t>with </a:t>
            </a:r>
            <a:r>
              <a:rPr lang="en-US" dirty="0">
                <a:solidFill>
                  <a:srgbClr val="575552"/>
                </a:solidFill>
              </a:rPr>
              <a:t>humans need the ability to at least recognize and </a:t>
            </a:r>
            <a:r>
              <a:rPr lang="en-US" dirty="0" smtClean="0">
                <a:solidFill>
                  <a:srgbClr val="575552"/>
                </a:solidFill>
              </a:rPr>
              <a:t>express affect.” [Rosalind Picard, 1997]</a:t>
            </a:r>
            <a:endParaRPr lang="de-DE" dirty="0">
              <a:solidFill>
                <a:srgbClr val="575552"/>
              </a:solidFill>
            </a:endParaRPr>
          </a:p>
        </p:txBody>
      </p:sp>
      <p:pic>
        <p:nvPicPr>
          <p:cNvPr id="8" name="Picture 10" descr="RosalindPicard_1.jpg (1280×128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817" y="1639100"/>
            <a:ext cx="923330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280px-MIT_logo.svg.png (1280×66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433" y="1639100"/>
            <a:ext cx="1785291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ieren 9"/>
          <p:cNvGrpSpPr/>
          <p:nvPr/>
        </p:nvGrpSpPr>
        <p:grpSpPr>
          <a:xfrm>
            <a:off x="284599" y="2853317"/>
            <a:ext cx="8564125" cy="430263"/>
            <a:chOff x="284599" y="1120948"/>
            <a:chExt cx="8564125" cy="430263"/>
          </a:xfrm>
          <a:effectLst/>
        </p:grpSpPr>
        <p:sp>
          <p:nvSpPr>
            <p:cNvPr id="11" name="Rechteck 10"/>
            <p:cNvSpPr/>
            <p:nvPr/>
          </p:nvSpPr>
          <p:spPr bwMode="auto">
            <a:xfrm>
              <a:off x="284599" y="1120948"/>
              <a:ext cx="580992" cy="43026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865591" y="1120948"/>
              <a:ext cx="7983133" cy="43026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>
                  <a:solidFill>
                    <a:srgbClr val="4D4D4D"/>
                  </a:solidFill>
                </a:rPr>
                <a:t>Basic Idea for the Process of Automatic Emotion Recognition</a:t>
              </a:r>
              <a:endParaRPr lang="en-US" sz="2000" dirty="0">
                <a:solidFill>
                  <a:srgbClr val="4D4D4D"/>
                </a:solidFill>
              </a:endParaRPr>
            </a:p>
          </p:txBody>
        </p:sp>
      </p:grpSp>
      <p:pic>
        <p:nvPicPr>
          <p:cNvPr id="1028" name="Picture 4" descr="person-305313_640.png (320×640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360" y="4282626"/>
            <a:ext cx="798207" cy="159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 15"/>
          <p:cNvSpPr/>
          <p:nvPr/>
        </p:nvSpPr>
        <p:spPr>
          <a:xfrm>
            <a:off x="284598" y="4278276"/>
            <a:ext cx="1792800" cy="430263"/>
          </a:xfrm>
          <a:prstGeom prst="rect">
            <a:avLst/>
          </a:prstGeom>
          <a:solidFill>
            <a:srgbClr val="CAD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58275" algn="r"/>
              </a:tabLst>
            </a:pPr>
            <a:r>
              <a:rPr lang="en-US" b="1" dirty="0" smtClean="0">
                <a:solidFill>
                  <a:srgbClr val="5A5F55"/>
                </a:solidFill>
              </a:rPr>
              <a:t>Facial Expression</a:t>
            </a:r>
            <a:endParaRPr lang="en-US" b="1" dirty="0">
              <a:solidFill>
                <a:srgbClr val="5A5F55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84598" y="4856142"/>
            <a:ext cx="1792800" cy="430263"/>
          </a:xfrm>
          <a:prstGeom prst="rect">
            <a:avLst/>
          </a:prstGeom>
          <a:solidFill>
            <a:srgbClr val="CAD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58275" algn="r"/>
              </a:tabLst>
            </a:pPr>
            <a:r>
              <a:rPr lang="de-DE" b="1" dirty="0" smtClean="0">
                <a:solidFill>
                  <a:srgbClr val="5A5F55"/>
                </a:solidFill>
              </a:rPr>
              <a:t>Speech &amp; Lang.</a:t>
            </a:r>
            <a:endParaRPr lang="de-DE" sz="1100" b="1" dirty="0">
              <a:solidFill>
                <a:srgbClr val="5A5F55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84598" y="5448778"/>
            <a:ext cx="1792800" cy="430263"/>
          </a:xfrm>
          <a:prstGeom prst="rect">
            <a:avLst/>
          </a:prstGeom>
          <a:solidFill>
            <a:srgbClr val="CAD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58275" algn="r"/>
              </a:tabLst>
            </a:pPr>
            <a:r>
              <a:rPr lang="en-US" b="1" dirty="0" smtClean="0">
                <a:solidFill>
                  <a:srgbClr val="5A5F55"/>
                </a:solidFill>
              </a:rPr>
              <a:t>Gesture</a:t>
            </a:r>
            <a:endParaRPr lang="en-US" sz="1100" b="1" dirty="0">
              <a:solidFill>
                <a:srgbClr val="5A5F55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459529" y="4856142"/>
            <a:ext cx="1792047" cy="430263"/>
          </a:xfrm>
          <a:prstGeom prst="rect">
            <a:avLst/>
          </a:prstGeom>
          <a:solidFill>
            <a:srgbClr val="CAD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58275" algn="r"/>
              </a:tabLst>
            </a:pPr>
            <a:r>
              <a:rPr lang="en-US" b="1" dirty="0" smtClean="0">
                <a:solidFill>
                  <a:srgbClr val="5A5F55"/>
                </a:solidFill>
              </a:rPr>
              <a:t>Heartbeat</a:t>
            </a:r>
            <a:endParaRPr lang="en-US" sz="1100" b="1" dirty="0">
              <a:solidFill>
                <a:srgbClr val="5A5F55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3459529" y="5434007"/>
            <a:ext cx="1792047" cy="430263"/>
          </a:xfrm>
          <a:prstGeom prst="rect">
            <a:avLst/>
          </a:prstGeom>
          <a:solidFill>
            <a:srgbClr val="CAD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58275" algn="r"/>
              </a:tabLst>
            </a:pPr>
            <a:r>
              <a:rPr lang="en-US" b="1" dirty="0" smtClean="0">
                <a:solidFill>
                  <a:srgbClr val="5A5F55"/>
                </a:solidFill>
              </a:rPr>
              <a:t>Skin Resistance</a:t>
            </a:r>
            <a:endParaRPr lang="en-US" sz="1100" b="1" dirty="0">
              <a:solidFill>
                <a:srgbClr val="5A5F55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459529" y="4278277"/>
            <a:ext cx="1792047" cy="430263"/>
          </a:xfrm>
          <a:prstGeom prst="rect">
            <a:avLst/>
          </a:prstGeom>
          <a:solidFill>
            <a:srgbClr val="CAD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58275" algn="r"/>
              </a:tabLst>
            </a:pPr>
            <a:r>
              <a:rPr lang="en-US" b="1" dirty="0" smtClean="0">
                <a:solidFill>
                  <a:srgbClr val="5A5F55"/>
                </a:solidFill>
              </a:rPr>
              <a:t>Brain Activity</a:t>
            </a:r>
            <a:endParaRPr lang="en-US" sz="1400" b="1" dirty="0">
              <a:solidFill>
                <a:srgbClr val="5A5F55"/>
              </a:solidFill>
            </a:endParaRPr>
          </a:p>
        </p:txBody>
      </p:sp>
      <p:cxnSp>
        <p:nvCxnSpPr>
          <p:cNvPr id="9" name="Gerader Verbinder 8"/>
          <p:cNvCxnSpPr>
            <a:stCxn id="16" idx="3"/>
          </p:cNvCxnSpPr>
          <p:nvPr/>
        </p:nvCxnSpPr>
        <p:spPr bwMode="auto">
          <a:xfrm>
            <a:off x="2077398" y="4493408"/>
            <a:ext cx="505274" cy="18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r Verbinder 23"/>
          <p:cNvCxnSpPr>
            <a:stCxn id="17" idx="3"/>
          </p:cNvCxnSpPr>
          <p:nvPr/>
        </p:nvCxnSpPr>
        <p:spPr bwMode="auto">
          <a:xfrm flipV="1">
            <a:off x="2077398" y="4493408"/>
            <a:ext cx="505274" cy="5778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r Verbinder 26"/>
          <p:cNvCxnSpPr>
            <a:stCxn id="18" idx="3"/>
          </p:cNvCxnSpPr>
          <p:nvPr/>
        </p:nvCxnSpPr>
        <p:spPr bwMode="auto">
          <a:xfrm flipV="1">
            <a:off x="2077398" y="5233647"/>
            <a:ext cx="390974" cy="4302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r Verbinder 29"/>
          <p:cNvCxnSpPr>
            <a:stCxn id="22" idx="1"/>
            <a:endCxn id="1028" idx="0"/>
          </p:cNvCxnSpPr>
          <p:nvPr/>
        </p:nvCxnSpPr>
        <p:spPr bwMode="auto">
          <a:xfrm flipH="1" flipV="1">
            <a:off x="2768464" y="4282626"/>
            <a:ext cx="691065" cy="2107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" name="Gerader Verbinder 1024"/>
          <p:cNvCxnSpPr>
            <a:stCxn id="19" idx="1"/>
          </p:cNvCxnSpPr>
          <p:nvPr/>
        </p:nvCxnSpPr>
        <p:spPr bwMode="auto">
          <a:xfrm flipH="1" flipV="1">
            <a:off x="2874634" y="4903006"/>
            <a:ext cx="584895" cy="1682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0" name="Gerader Verbinder 1029"/>
          <p:cNvCxnSpPr>
            <a:stCxn id="20" idx="1"/>
          </p:cNvCxnSpPr>
          <p:nvPr/>
        </p:nvCxnSpPr>
        <p:spPr bwMode="auto">
          <a:xfrm flipH="1" flipV="1">
            <a:off x="3077972" y="5233647"/>
            <a:ext cx="381557" cy="4154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0" name="Gruppieren 29"/>
          <p:cNvGrpSpPr/>
          <p:nvPr/>
        </p:nvGrpSpPr>
        <p:grpSpPr>
          <a:xfrm>
            <a:off x="284598" y="3513035"/>
            <a:ext cx="4966979" cy="583455"/>
            <a:chOff x="984935" y="2639094"/>
            <a:chExt cx="4598595" cy="315090"/>
          </a:xfrm>
        </p:grpSpPr>
        <p:sp>
          <p:nvSpPr>
            <p:cNvPr id="41" name="Rechteck 30"/>
            <p:cNvSpPr/>
            <p:nvPr/>
          </p:nvSpPr>
          <p:spPr bwMode="auto">
            <a:xfrm>
              <a:off x="984935" y="2639094"/>
              <a:ext cx="273306" cy="315090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smtClean="0">
                  <a:solidFill>
                    <a:schemeClr val="bg1"/>
                  </a:solidFill>
                  <a:sym typeface="Wingdings"/>
                </a:rPr>
                <a:t>!</a:t>
              </a:r>
              <a:endParaRPr lang="de-DE" b="1" dirty="0">
                <a:solidFill>
                  <a:schemeClr val="bg1"/>
                </a:solidFill>
                <a:sym typeface="Wingdings"/>
              </a:endParaRPr>
            </a:p>
          </p:txBody>
        </p:sp>
        <p:sp>
          <p:nvSpPr>
            <p:cNvPr id="42" name="Rechteck 31"/>
            <p:cNvSpPr/>
            <p:nvPr/>
          </p:nvSpPr>
          <p:spPr bwMode="auto">
            <a:xfrm>
              <a:off x="1258242" y="2639097"/>
              <a:ext cx="4325288" cy="315087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 smtClean="0">
                  <a:solidFill>
                    <a:srgbClr val="575552"/>
                  </a:solidFill>
                </a:rPr>
                <a:t>Emotions</a:t>
              </a:r>
              <a:r>
                <a:rPr lang="en-US" dirty="0" smtClean="0">
                  <a:solidFill>
                    <a:srgbClr val="575552"/>
                  </a:solidFill>
                </a:rPr>
                <a:t> (e.g. fear, sadness or joy) are expressed in many ways by humans :</a:t>
              </a:r>
              <a:endParaRPr lang="en-US" dirty="0">
                <a:solidFill>
                  <a:srgbClr val="575552"/>
                </a:solidFill>
              </a:endParaRPr>
            </a:p>
          </p:txBody>
        </p:sp>
      </p:grpSp>
      <p:grpSp>
        <p:nvGrpSpPr>
          <p:cNvPr id="46" name="Gruppieren 29"/>
          <p:cNvGrpSpPr/>
          <p:nvPr/>
        </p:nvGrpSpPr>
        <p:grpSpPr>
          <a:xfrm>
            <a:off x="5565530" y="3525633"/>
            <a:ext cx="3283193" cy="583455"/>
            <a:chOff x="984935" y="2639094"/>
            <a:chExt cx="4598594" cy="315090"/>
          </a:xfrm>
        </p:grpSpPr>
        <p:sp>
          <p:nvSpPr>
            <p:cNvPr id="47" name="Rechteck 30"/>
            <p:cNvSpPr/>
            <p:nvPr/>
          </p:nvSpPr>
          <p:spPr bwMode="auto">
            <a:xfrm>
              <a:off x="984935" y="2639094"/>
              <a:ext cx="412102" cy="315090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smtClean="0">
                  <a:solidFill>
                    <a:schemeClr val="bg1"/>
                  </a:solidFill>
                  <a:sym typeface="Wingdings"/>
                </a:rPr>
                <a:t>!</a:t>
              </a:r>
              <a:endParaRPr lang="de-DE" b="1" dirty="0">
                <a:solidFill>
                  <a:schemeClr val="bg1"/>
                </a:solidFill>
                <a:sym typeface="Wingdings"/>
              </a:endParaRPr>
            </a:p>
          </p:txBody>
        </p:sp>
        <p:sp>
          <p:nvSpPr>
            <p:cNvPr id="48" name="Rechteck 31"/>
            <p:cNvSpPr/>
            <p:nvPr/>
          </p:nvSpPr>
          <p:spPr bwMode="auto">
            <a:xfrm>
              <a:off x="1397039" y="2639097"/>
              <a:ext cx="4186490" cy="315087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dirty="0" smtClean="0">
                  <a:solidFill>
                    <a:srgbClr val="575552"/>
                  </a:solidFill>
                </a:rPr>
                <a:t>Use </a:t>
              </a:r>
              <a:r>
                <a:rPr lang="en-US" b="1" dirty="0" smtClean="0">
                  <a:solidFill>
                    <a:srgbClr val="575552"/>
                  </a:solidFill>
                </a:rPr>
                <a:t>Machine Learning (ML) </a:t>
              </a:r>
              <a:r>
                <a:rPr lang="en-US" dirty="0" smtClean="0">
                  <a:solidFill>
                    <a:srgbClr val="575552"/>
                  </a:solidFill>
                </a:rPr>
                <a:t>algorithms for recognition: </a:t>
              </a:r>
              <a:endParaRPr lang="en-US" dirty="0">
                <a:solidFill>
                  <a:srgbClr val="575552"/>
                </a:solidFill>
              </a:endParaRPr>
            </a:p>
          </p:txBody>
        </p:sp>
      </p:grpSp>
      <p:sp>
        <p:nvSpPr>
          <p:cNvPr id="1032" name="Geschweifte Klammer rechts 1031"/>
          <p:cNvSpPr/>
          <p:nvPr/>
        </p:nvSpPr>
        <p:spPr bwMode="auto">
          <a:xfrm>
            <a:off x="5306146" y="4278276"/>
            <a:ext cx="237392" cy="1585994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hteck 49"/>
              <p:cNvSpPr/>
              <p:nvPr/>
            </p:nvSpPr>
            <p:spPr>
              <a:xfrm>
                <a:off x="5566344" y="4536934"/>
                <a:ext cx="829971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0" name="Rechteck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344" y="4536934"/>
                <a:ext cx="829971" cy="11269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Pfeil nach rechts 50"/>
          <p:cNvSpPr/>
          <p:nvPr/>
        </p:nvSpPr>
        <p:spPr>
          <a:xfrm>
            <a:off x="6381014" y="5028410"/>
            <a:ext cx="360040" cy="144016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Rechteck 51"/>
          <p:cNvSpPr/>
          <p:nvPr/>
        </p:nvSpPr>
        <p:spPr>
          <a:xfrm>
            <a:off x="6831776" y="4885286"/>
            <a:ext cx="523520" cy="430263"/>
          </a:xfrm>
          <a:prstGeom prst="rect">
            <a:avLst/>
          </a:prstGeom>
          <a:solidFill>
            <a:srgbClr val="CAD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9058275" algn="r"/>
              </a:tabLst>
            </a:pPr>
            <a:r>
              <a:rPr lang="de-DE" b="1" dirty="0" smtClean="0">
                <a:solidFill>
                  <a:srgbClr val="5A5F55"/>
                </a:solidFill>
              </a:rPr>
              <a:t>ML</a:t>
            </a:r>
            <a:endParaRPr lang="de-DE" b="1" dirty="0">
              <a:solidFill>
                <a:srgbClr val="5A5F55"/>
              </a:solidFill>
            </a:endParaRPr>
          </a:p>
        </p:txBody>
      </p:sp>
      <p:sp>
        <p:nvSpPr>
          <p:cNvPr id="53" name="Pfeil nach rechts 52"/>
          <p:cNvSpPr/>
          <p:nvPr/>
        </p:nvSpPr>
        <p:spPr>
          <a:xfrm>
            <a:off x="7446543" y="5008825"/>
            <a:ext cx="360040" cy="144016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4" name="Grafik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37" y="4691132"/>
            <a:ext cx="986586" cy="779402"/>
          </a:xfrm>
          <a:prstGeom prst="rect">
            <a:avLst/>
          </a:prstGeom>
        </p:spPr>
      </p:pic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233998" y="52335"/>
            <a:ext cx="8385175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1800" b="0" kern="0" dirty="0"/>
              <a:t>Automatic Emotion </a:t>
            </a:r>
            <a:r>
              <a:rPr lang="en-US" sz="1800" b="0" kern="0" dirty="0" smtClean="0"/>
              <a:t>Recognition</a:t>
            </a:r>
            <a:br>
              <a:rPr lang="en-US" sz="1800" b="0" kern="0" dirty="0" smtClean="0"/>
            </a:br>
            <a:r>
              <a:rPr lang="en-US" dirty="0"/>
              <a:t>Motivation and Basic Idea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32362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284599" y="917950"/>
            <a:ext cx="8564125" cy="430263"/>
            <a:chOff x="284599" y="1120948"/>
            <a:chExt cx="8564125" cy="430263"/>
          </a:xfrm>
          <a:effectLst/>
        </p:grpSpPr>
        <p:sp>
          <p:nvSpPr>
            <p:cNvPr id="4" name="Rechteck 3"/>
            <p:cNvSpPr/>
            <p:nvPr/>
          </p:nvSpPr>
          <p:spPr bwMode="auto">
            <a:xfrm>
              <a:off x="284599" y="1120948"/>
              <a:ext cx="580992" cy="43026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Rechteck 4"/>
            <p:cNvSpPr/>
            <p:nvPr/>
          </p:nvSpPr>
          <p:spPr bwMode="auto">
            <a:xfrm>
              <a:off x="865591" y="1120948"/>
              <a:ext cx="7983133" cy="43026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>
                  <a:solidFill>
                    <a:srgbClr val="4D4D4D"/>
                  </a:solidFill>
                </a:rPr>
                <a:t>Applications for Emotion Recognition in the Automotive Sector</a:t>
              </a:r>
              <a:endParaRPr lang="en-US" sz="2000" dirty="0">
                <a:solidFill>
                  <a:srgbClr val="4D4D4D"/>
                </a:solidFill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84598" y="1471659"/>
            <a:ext cx="4349395" cy="1138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>
                <a:solidFill>
                  <a:srgbClr val="4D4D4D"/>
                </a:solidFill>
              </a:rPr>
              <a:t>Anger and Stress are an integral part of modern road traffic.  For instance, surely almost anybody was at one time unsatisfied with his/hers GPS and yelled at it … </a:t>
            </a:r>
            <a:endParaRPr lang="en-US" dirty="0">
              <a:solidFill>
                <a:srgbClr val="4D4D4D"/>
              </a:solidFill>
            </a:endParaRPr>
          </a:p>
        </p:txBody>
      </p:sp>
      <p:grpSp>
        <p:nvGrpSpPr>
          <p:cNvPr id="46" name="Gruppieren 29"/>
          <p:cNvGrpSpPr/>
          <p:nvPr/>
        </p:nvGrpSpPr>
        <p:grpSpPr>
          <a:xfrm>
            <a:off x="4798194" y="3525633"/>
            <a:ext cx="4050529" cy="583455"/>
            <a:chOff x="984935" y="2639094"/>
            <a:chExt cx="4598594" cy="315090"/>
          </a:xfrm>
        </p:grpSpPr>
        <p:sp>
          <p:nvSpPr>
            <p:cNvPr id="47" name="Rechteck 30"/>
            <p:cNvSpPr/>
            <p:nvPr/>
          </p:nvSpPr>
          <p:spPr bwMode="auto">
            <a:xfrm>
              <a:off x="984935" y="2639094"/>
              <a:ext cx="412102" cy="315090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smtClean="0">
                  <a:solidFill>
                    <a:schemeClr val="bg1"/>
                  </a:solidFill>
                  <a:sym typeface="Wingdings"/>
                </a:rPr>
                <a:t>!</a:t>
              </a:r>
              <a:endParaRPr lang="de-DE" b="1" dirty="0">
                <a:solidFill>
                  <a:schemeClr val="bg1"/>
                </a:solidFill>
                <a:sym typeface="Wingdings"/>
              </a:endParaRPr>
            </a:p>
          </p:txBody>
        </p:sp>
        <p:sp>
          <p:nvSpPr>
            <p:cNvPr id="48" name="Rechteck 31"/>
            <p:cNvSpPr/>
            <p:nvPr/>
          </p:nvSpPr>
          <p:spPr bwMode="auto">
            <a:xfrm>
              <a:off x="1397039" y="2639097"/>
              <a:ext cx="4186490" cy="315087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rgbClr val="575552"/>
                  </a:solidFill>
                </a:rPr>
                <a:t>Feedback of the car to calm down the driver in ambiguous situations</a:t>
              </a:r>
              <a:endParaRPr lang="en-US" dirty="0">
                <a:solidFill>
                  <a:srgbClr val="575552"/>
                </a:solidFill>
              </a:endParaRP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4798194" y="2860633"/>
            <a:ext cx="4050529" cy="430263"/>
            <a:chOff x="284599" y="1120948"/>
            <a:chExt cx="4050529" cy="430263"/>
          </a:xfrm>
          <a:effectLst/>
        </p:grpSpPr>
        <p:sp>
          <p:nvSpPr>
            <p:cNvPr id="60" name="Rechteck 59"/>
            <p:cNvSpPr/>
            <p:nvPr/>
          </p:nvSpPr>
          <p:spPr bwMode="auto">
            <a:xfrm>
              <a:off x="284599" y="1120948"/>
              <a:ext cx="580992" cy="43026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1" name="Rechteck 60"/>
            <p:cNvSpPr/>
            <p:nvPr/>
          </p:nvSpPr>
          <p:spPr bwMode="auto">
            <a:xfrm>
              <a:off x="865592" y="1120948"/>
              <a:ext cx="3469536" cy="43026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>
                  <a:solidFill>
                    <a:srgbClr val="4D4D4D"/>
                  </a:solidFill>
                </a:rPr>
                <a:t>Research Idea Autonomous Car</a:t>
              </a:r>
              <a:endParaRPr lang="en-US" sz="2000" dirty="0">
                <a:solidFill>
                  <a:srgbClr val="4D4D4D"/>
                </a:solidFill>
              </a:endParaRP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284598" y="2857929"/>
            <a:ext cx="4051392" cy="430263"/>
            <a:chOff x="284599" y="1120948"/>
            <a:chExt cx="4051392" cy="430263"/>
          </a:xfrm>
          <a:effectLst/>
        </p:grpSpPr>
        <p:sp>
          <p:nvSpPr>
            <p:cNvPr id="63" name="Rechteck 62"/>
            <p:cNvSpPr/>
            <p:nvPr/>
          </p:nvSpPr>
          <p:spPr bwMode="auto">
            <a:xfrm>
              <a:off x="284599" y="1120948"/>
              <a:ext cx="580992" cy="430263"/>
            </a:xfrm>
            <a:prstGeom prst="rect">
              <a:avLst/>
            </a:prstGeom>
            <a:solidFill>
              <a:srgbClr val="5E7C2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 smtClean="0">
                  <a:solidFill>
                    <a:schemeClr val="bg1"/>
                  </a:solidFill>
                  <a:sym typeface="Wingdings"/>
                </a:rPr>
                <a:t>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4" name="Rechteck 63"/>
            <p:cNvSpPr/>
            <p:nvPr/>
          </p:nvSpPr>
          <p:spPr bwMode="auto">
            <a:xfrm>
              <a:off x="865591" y="1120948"/>
              <a:ext cx="3470400" cy="430263"/>
            </a:xfrm>
            <a:prstGeom prst="rect">
              <a:avLst/>
            </a:prstGeom>
            <a:solidFill>
              <a:srgbClr val="A9CC70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000" dirty="0" smtClean="0">
                  <a:solidFill>
                    <a:srgbClr val="4D4D4D"/>
                  </a:solidFill>
                </a:rPr>
                <a:t>Research Project IMOTION</a:t>
              </a:r>
              <a:endParaRPr lang="de-DE" sz="2000" dirty="0">
                <a:solidFill>
                  <a:srgbClr val="4D4D4D"/>
                </a:solidFill>
              </a:endParaRPr>
            </a:p>
          </p:txBody>
        </p:sp>
      </p:grpSp>
      <p:grpSp>
        <p:nvGrpSpPr>
          <p:cNvPr id="65" name="Gruppieren 29"/>
          <p:cNvGrpSpPr/>
          <p:nvPr/>
        </p:nvGrpSpPr>
        <p:grpSpPr>
          <a:xfrm>
            <a:off x="284598" y="3535642"/>
            <a:ext cx="4050529" cy="583455"/>
            <a:chOff x="984935" y="2639094"/>
            <a:chExt cx="4598594" cy="315090"/>
          </a:xfrm>
        </p:grpSpPr>
        <p:sp>
          <p:nvSpPr>
            <p:cNvPr id="66" name="Rechteck 30"/>
            <p:cNvSpPr/>
            <p:nvPr/>
          </p:nvSpPr>
          <p:spPr bwMode="auto">
            <a:xfrm>
              <a:off x="984935" y="2639094"/>
              <a:ext cx="412102" cy="315090"/>
            </a:xfrm>
            <a:prstGeom prst="rect">
              <a:avLst/>
            </a:prstGeom>
            <a:solidFill>
              <a:srgbClr val="345976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smtClean="0">
                  <a:solidFill>
                    <a:schemeClr val="bg1"/>
                  </a:solidFill>
                  <a:sym typeface="Wingdings"/>
                </a:rPr>
                <a:t>!</a:t>
              </a:r>
              <a:endParaRPr lang="de-DE" b="1" dirty="0">
                <a:solidFill>
                  <a:schemeClr val="bg1"/>
                </a:solidFill>
                <a:sym typeface="Wingdings"/>
              </a:endParaRPr>
            </a:p>
          </p:txBody>
        </p:sp>
        <p:sp>
          <p:nvSpPr>
            <p:cNvPr id="67" name="Rechteck 31"/>
            <p:cNvSpPr/>
            <p:nvPr/>
          </p:nvSpPr>
          <p:spPr bwMode="auto">
            <a:xfrm>
              <a:off x="1397039" y="2639097"/>
              <a:ext cx="4186490" cy="315087"/>
            </a:xfrm>
            <a:prstGeom prst="rect">
              <a:avLst/>
            </a:prstGeom>
            <a:solidFill>
              <a:srgbClr val="CAD8DC"/>
            </a:solidFill>
            <a:ln w="31750" cmpd="sng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rgbClr val="575552"/>
                  </a:solidFill>
                </a:rPr>
                <a:t>Prototypical development of an emotion adaptive GPS system</a:t>
              </a:r>
              <a:endParaRPr lang="en-US" dirty="0">
                <a:solidFill>
                  <a:srgbClr val="575552"/>
                </a:solidFill>
              </a:endParaRPr>
            </a:p>
          </p:txBody>
        </p:sp>
      </p:grpSp>
      <p:pic>
        <p:nvPicPr>
          <p:cNvPr id="1036" name="Grafik 10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8" y="4343824"/>
            <a:ext cx="2001273" cy="1334182"/>
          </a:xfrm>
          <a:prstGeom prst="rect">
            <a:avLst/>
          </a:prstGeom>
        </p:spPr>
      </p:pic>
      <p:pic>
        <p:nvPicPr>
          <p:cNvPr id="1037" name="Grafik 10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55" y="4343825"/>
            <a:ext cx="2001272" cy="1334181"/>
          </a:xfrm>
          <a:prstGeom prst="rect">
            <a:avLst/>
          </a:prstGeom>
        </p:spPr>
      </p:pic>
      <p:pic>
        <p:nvPicPr>
          <p:cNvPr id="1038" name="Grafik 10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94" y="4343825"/>
            <a:ext cx="1634373" cy="1334181"/>
          </a:xfrm>
          <a:prstGeom prst="rect">
            <a:avLst/>
          </a:prstGeom>
        </p:spPr>
      </p:pic>
      <p:sp>
        <p:nvSpPr>
          <p:cNvPr id="1039" name="Textfeld 1038"/>
          <p:cNvSpPr txBox="1"/>
          <p:nvPr/>
        </p:nvSpPr>
        <p:spPr>
          <a:xfrm>
            <a:off x="6517210" y="4501897"/>
            <a:ext cx="2153283" cy="10000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>
                <a:solidFill>
                  <a:srgbClr val="4D4D4D"/>
                </a:solidFill>
              </a:rPr>
              <a:t>“</a:t>
            </a:r>
            <a:r>
              <a:rPr lang="de-DE" dirty="0" smtClean="0">
                <a:solidFill>
                  <a:srgbClr val="4D4D4D"/>
                </a:solidFill>
              </a:rPr>
              <a:t>I </a:t>
            </a:r>
            <a:r>
              <a:rPr lang="de-DE" dirty="0" err="1" smtClean="0">
                <a:solidFill>
                  <a:srgbClr val="4D4D4D"/>
                </a:solidFill>
              </a:rPr>
              <a:t>think</a:t>
            </a:r>
            <a:r>
              <a:rPr lang="de-DE" dirty="0" smtClean="0">
                <a:solidFill>
                  <a:srgbClr val="4D4D4D"/>
                </a:solidFill>
              </a:rPr>
              <a:t> </a:t>
            </a:r>
            <a:r>
              <a:rPr lang="de-DE" dirty="0" err="1" smtClean="0">
                <a:solidFill>
                  <a:srgbClr val="4D4D4D"/>
                </a:solidFill>
              </a:rPr>
              <a:t>that</a:t>
            </a:r>
            <a:r>
              <a:rPr lang="de-DE" dirty="0" smtClean="0">
                <a:solidFill>
                  <a:srgbClr val="4D4D4D"/>
                </a:solidFill>
              </a:rPr>
              <a:t> was </a:t>
            </a:r>
            <a:r>
              <a:rPr lang="de-DE" dirty="0" err="1" smtClean="0">
                <a:solidFill>
                  <a:srgbClr val="4D4D4D"/>
                </a:solidFill>
              </a:rPr>
              <a:t>me</a:t>
            </a:r>
            <a:r>
              <a:rPr lang="de-DE" dirty="0" smtClean="0">
                <a:solidFill>
                  <a:srgbClr val="4D4D4D"/>
                </a:solidFill>
              </a:rPr>
              <a:t> </a:t>
            </a:r>
            <a:r>
              <a:rPr lang="de-DE" dirty="0" err="1" smtClean="0">
                <a:solidFill>
                  <a:srgbClr val="4D4D4D"/>
                </a:solidFill>
              </a:rPr>
              <a:t>getting</a:t>
            </a:r>
            <a:r>
              <a:rPr lang="de-DE" dirty="0" smtClean="0">
                <a:solidFill>
                  <a:srgbClr val="4D4D4D"/>
                </a:solidFill>
              </a:rPr>
              <a:t> </a:t>
            </a:r>
            <a:r>
              <a:rPr lang="de-DE" dirty="0" err="1" smtClean="0">
                <a:solidFill>
                  <a:srgbClr val="4D4D4D"/>
                </a:solidFill>
              </a:rPr>
              <a:t>nervous</a:t>
            </a:r>
            <a:r>
              <a:rPr lang="de-DE" dirty="0" smtClean="0">
                <a:solidFill>
                  <a:srgbClr val="4D4D4D"/>
                </a:solidFill>
              </a:rPr>
              <a:t> …</a:t>
            </a:r>
            <a:r>
              <a:rPr lang="en-US" dirty="0">
                <a:solidFill>
                  <a:srgbClr val="4D4D4D"/>
                </a:solidFill>
              </a:rPr>
              <a:t>”</a:t>
            </a:r>
            <a:r>
              <a:rPr lang="de-DE" dirty="0" smtClean="0">
                <a:solidFill>
                  <a:srgbClr val="4D4D4D"/>
                </a:solidFill>
              </a:rPr>
              <a:t> </a:t>
            </a:r>
            <a:r>
              <a:rPr lang="de-DE" sz="1100" dirty="0" smtClean="0">
                <a:solidFill>
                  <a:srgbClr val="4D4D4D"/>
                </a:solidFill>
              </a:rPr>
              <a:t>[Test </a:t>
            </a:r>
            <a:r>
              <a:rPr lang="de-DE" sz="1100" dirty="0" err="1" smtClean="0">
                <a:solidFill>
                  <a:srgbClr val="4D4D4D"/>
                </a:solidFill>
              </a:rPr>
              <a:t>driver</a:t>
            </a:r>
            <a:r>
              <a:rPr lang="de-DE" sz="1100" dirty="0" smtClean="0">
                <a:solidFill>
                  <a:srgbClr val="4D4D4D"/>
                </a:solidFill>
              </a:rPr>
              <a:t> </a:t>
            </a:r>
            <a:r>
              <a:rPr lang="de-DE" sz="1100" dirty="0" err="1" smtClean="0">
                <a:solidFill>
                  <a:srgbClr val="4D4D4D"/>
                </a:solidFill>
              </a:rPr>
              <a:t>of</a:t>
            </a:r>
            <a:r>
              <a:rPr lang="de-DE" sz="1100" dirty="0" smtClean="0">
                <a:solidFill>
                  <a:srgbClr val="4D4D4D"/>
                </a:solidFill>
              </a:rPr>
              <a:t> </a:t>
            </a:r>
            <a:r>
              <a:rPr lang="de-DE" sz="1100" dirty="0" err="1" smtClean="0">
                <a:solidFill>
                  <a:srgbClr val="4D4D4D"/>
                </a:solidFill>
              </a:rPr>
              <a:t>the</a:t>
            </a:r>
            <a:r>
              <a:rPr lang="de-DE" sz="1100" dirty="0" smtClean="0">
                <a:solidFill>
                  <a:srgbClr val="4D4D4D"/>
                </a:solidFill>
              </a:rPr>
              <a:t> Tesla Autopilot System, </a:t>
            </a:r>
            <a:r>
              <a:rPr lang="de-DE" sz="1100" dirty="0" err="1" smtClean="0">
                <a:solidFill>
                  <a:srgbClr val="4D4D4D"/>
                </a:solidFill>
              </a:rPr>
              <a:t>October</a:t>
            </a:r>
            <a:r>
              <a:rPr lang="de-DE" sz="1100" dirty="0" smtClean="0">
                <a:solidFill>
                  <a:srgbClr val="4D4D4D"/>
                </a:solidFill>
              </a:rPr>
              <a:t> 2015]</a:t>
            </a:r>
            <a:endParaRPr lang="de-DE" sz="1400" dirty="0">
              <a:solidFill>
                <a:srgbClr val="4D4D4D"/>
              </a:solidFill>
            </a:endParaRPr>
          </a:p>
        </p:txBody>
      </p:sp>
      <p:pic>
        <p:nvPicPr>
          <p:cNvPr id="7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194" y="1512328"/>
            <a:ext cx="1815966" cy="114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760" y="1512408"/>
            <a:ext cx="1878963" cy="114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233998" y="52335"/>
            <a:ext cx="8385175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1800" b="0" kern="0" dirty="0"/>
              <a:t>Automatic Emotion </a:t>
            </a:r>
            <a:r>
              <a:rPr lang="en-US" sz="1800" b="0" kern="0" dirty="0" smtClean="0"/>
              <a:t>Recognition</a:t>
            </a:r>
            <a:br>
              <a:rPr lang="en-US" sz="1800" b="0" kern="0" dirty="0" smtClean="0"/>
            </a:br>
            <a:r>
              <a:rPr lang="en-US" dirty="0" smtClean="0"/>
              <a:t>Use Cases</a:t>
            </a:r>
            <a:endParaRPr lang="en-US" kern="0" dirty="0"/>
          </a:p>
        </p:txBody>
      </p:sp>
      <p:cxnSp>
        <p:nvCxnSpPr>
          <p:cNvPr id="9" name="Gerader Verbinder 8"/>
          <p:cNvCxnSpPr/>
          <p:nvPr/>
        </p:nvCxnSpPr>
        <p:spPr bwMode="auto">
          <a:xfrm>
            <a:off x="4572000" y="2850180"/>
            <a:ext cx="0" cy="28919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1214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b4mMPOZV0CwxXwOkk_Ry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tGX9Vvb0at1P82cNxla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erCluster">
  <a:themeElements>
    <a:clrScheme name="Med-on-@ix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4A8D7"/>
      </a:accent1>
      <a:accent2>
        <a:srgbClr val="FF6529"/>
      </a:accent2>
      <a:accent3>
        <a:srgbClr val="FFFFFF"/>
      </a:accent3>
      <a:accent4>
        <a:srgbClr val="000000"/>
      </a:accent4>
      <a:accent5>
        <a:srgbClr val="C8D1E8"/>
      </a:accent5>
      <a:accent6>
        <a:srgbClr val="E75B24"/>
      </a:accent6>
      <a:hlink>
        <a:srgbClr val="94A8D7"/>
      </a:hlink>
      <a:folHlink>
        <a:srgbClr val="94A8D7"/>
      </a:folHlink>
    </a:clrScheme>
    <a:fontScheme name="Med-on-@ix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Med-on-@ix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-on-@ix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-on-@ix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-on-@ix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-on-@ix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-on-@ix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-on-@ix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-on-@ix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-on-@ix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-on-@ix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-on-@ix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-on-@ix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-on-@ix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94A8D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-on-@ix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4A8D7"/>
        </a:accent1>
        <a:accent2>
          <a:srgbClr val="FF6529"/>
        </a:accent2>
        <a:accent3>
          <a:srgbClr val="FFFFFF"/>
        </a:accent3>
        <a:accent4>
          <a:srgbClr val="000000"/>
        </a:accent4>
        <a:accent5>
          <a:srgbClr val="C8D1E8"/>
        </a:accent5>
        <a:accent6>
          <a:srgbClr val="E75B24"/>
        </a:accent6>
        <a:hlink>
          <a:srgbClr val="94A8D7"/>
        </a:hlink>
        <a:folHlink>
          <a:srgbClr val="94A8D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1516</Words>
  <Application>Microsoft Office PowerPoint</Application>
  <PresentationFormat>Bildschirmpräsentation (4:3)</PresentationFormat>
  <Paragraphs>352</Paragraphs>
  <Slides>22</Slides>
  <Notes>9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3" baseType="lpstr">
      <vt:lpstr>Adobe Gothic Std B</vt:lpstr>
      <vt:lpstr>Arial</vt:lpstr>
      <vt:lpstr>Bookman Old Style</vt:lpstr>
      <vt:lpstr>Calibri</vt:lpstr>
      <vt:lpstr>Calibri Light</vt:lpstr>
      <vt:lpstr>Cambria Math</vt:lpstr>
      <vt:lpstr>Myriad Arabic</vt:lpstr>
      <vt:lpstr>Wingdings</vt:lpstr>
      <vt:lpstr>Office Theme</vt:lpstr>
      <vt:lpstr>3erCluster</vt:lpstr>
      <vt:lpstr>Visio</vt:lpstr>
      <vt:lpstr>Data Science at the Institute Cluster IMA/ZLW &amp; IfU Data Science projects in research and industrial applications </vt:lpstr>
      <vt:lpstr> Agenda</vt:lpstr>
      <vt:lpstr>PowerPoint-Präsentation</vt:lpstr>
      <vt:lpstr>PowerPoint-Präsentation</vt:lpstr>
      <vt:lpstr>Institute Cluster IMA/ZLW &amp; IfU Data and Facts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Predictive Analytics in High Pressure Die Casting Pattern recognition of historical data sets</vt:lpstr>
      <vt:lpstr>Predictive Analytics in High Pressure Die Casting Additional sensors for casting domain specific predictions</vt:lpstr>
      <vt:lpstr>Comparison of huge list structures Initial situation and requirements</vt:lpstr>
      <vt:lpstr>Comparison of huge list structures Matching algorithm and procedures</vt:lpstr>
      <vt:lpstr>Comparison of huge list structures Matching tool for control and result presentation</vt:lpstr>
      <vt:lpstr>Gameplay Analysis RoboCup Logistics League</vt:lpstr>
      <vt:lpstr>Gameplay Analysis RoboCup Logistics League</vt:lpstr>
      <vt:lpstr>PowerPoint-Präsentation</vt:lpstr>
      <vt:lpstr>Summary Interdisciplinary problems 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Era of Internet of Things  On Distributed Systems  to a Distributed Intelligence</dc:title>
  <dc:creator>Tobias Meisen</dc:creator>
  <cp:lastModifiedBy>Daniel Ewert</cp:lastModifiedBy>
  <cp:revision>736</cp:revision>
  <dcterms:created xsi:type="dcterms:W3CDTF">2014-09-08T07:05:36Z</dcterms:created>
  <dcterms:modified xsi:type="dcterms:W3CDTF">2015-10-26T06:22:57Z</dcterms:modified>
</cp:coreProperties>
</file>